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18" r:id="rId1"/>
  </p:sldMasterIdLst>
  <p:notesMasterIdLst>
    <p:notesMasterId r:id="rId61"/>
  </p:notesMasterIdLst>
  <p:sldIdLst>
    <p:sldId id="256" r:id="rId2"/>
    <p:sldId id="878" r:id="rId3"/>
    <p:sldId id="884" r:id="rId4"/>
    <p:sldId id="879" r:id="rId5"/>
    <p:sldId id="417" r:id="rId6"/>
    <p:sldId id="416" r:id="rId7"/>
    <p:sldId id="419" r:id="rId8"/>
    <p:sldId id="259" r:id="rId9"/>
    <p:sldId id="367" r:id="rId10"/>
    <p:sldId id="420" r:id="rId11"/>
    <p:sldId id="418" r:id="rId12"/>
    <p:sldId id="421" r:id="rId13"/>
    <p:sldId id="849" r:id="rId14"/>
    <p:sldId id="854" r:id="rId15"/>
    <p:sldId id="858" r:id="rId16"/>
    <p:sldId id="857" r:id="rId17"/>
    <p:sldId id="850" r:id="rId18"/>
    <p:sldId id="855" r:id="rId19"/>
    <p:sldId id="853" r:id="rId20"/>
    <p:sldId id="842" r:id="rId21"/>
    <p:sldId id="880" r:id="rId22"/>
    <p:sldId id="352" r:id="rId23"/>
    <p:sldId id="851" r:id="rId24"/>
    <p:sldId id="353" r:id="rId25"/>
    <p:sldId id="363" r:id="rId26"/>
    <p:sldId id="355" r:id="rId27"/>
    <p:sldId id="362" r:id="rId28"/>
    <p:sldId id="361" r:id="rId29"/>
    <p:sldId id="356" r:id="rId30"/>
    <p:sldId id="364" r:id="rId31"/>
    <p:sldId id="856" r:id="rId32"/>
    <p:sldId id="881" r:id="rId33"/>
    <p:sldId id="852" r:id="rId34"/>
    <p:sldId id="859" r:id="rId35"/>
    <p:sldId id="863" r:id="rId36"/>
    <p:sldId id="864" r:id="rId37"/>
    <p:sldId id="882" r:id="rId38"/>
    <p:sldId id="861" r:id="rId39"/>
    <p:sldId id="862" r:id="rId40"/>
    <p:sldId id="408" r:id="rId41"/>
    <p:sldId id="284" r:id="rId42"/>
    <p:sldId id="286" r:id="rId43"/>
    <p:sldId id="413" r:id="rId44"/>
    <p:sldId id="427" r:id="rId45"/>
    <p:sldId id="432" r:id="rId46"/>
    <p:sldId id="865" r:id="rId47"/>
    <p:sldId id="866" r:id="rId48"/>
    <p:sldId id="339" r:id="rId49"/>
    <p:sldId id="867" r:id="rId50"/>
    <p:sldId id="868" r:id="rId51"/>
    <p:sldId id="869" r:id="rId52"/>
    <p:sldId id="397" r:id="rId53"/>
    <p:sldId id="433" r:id="rId54"/>
    <p:sldId id="873" r:id="rId55"/>
    <p:sldId id="874" r:id="rId56"/>
    <p:sldId id="877" r:id="rId57"/>
    <p:sldId id="875" r:id="rId58"/>
    <p:sldId id="870" r:id="rId59"/>
    <p:sldId id="88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74"/>
    <p:restoredTop sz="75177"/>
  </p:normalViewPr>
  <p:slideViewPr>
    <p:cSldViewPr snapToGrid="0" snapToObjects="1">
      <p:cViewPr varScale="1">
        <p:scale>
          <a:sx n="169" d="100"/>
          <a:sy n="169" d="100"/>
        </p:scale>
        <p:origin x="6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3B11D6EA-55F9-EC41-A4DC-ED3DF2D544FE}" type="datetimeFigureOut">
              <a:rPr lang="en-AU" smtClean="0"/>
              <a:pPr/>
              <a:t>17/4/2023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5CCE83EA-2AFD-3E40-8894-C734ED6AB643}" type="slidenum">
              <a:rPr lang="en-AU" smtClean="0"/>
              <a:pPr/>
              <a:t>‹#›</a:t>
            </a:fld>
            <a:endParaRPr lang="en-AU" dirty="0"/>
          </a:p>
        </p:txBody>
      </p:sp>
    </p:spTree>
    <p:extLst>
      <p:ext uri="{BB962C8B-B14F-4D97-AF65-F5344CB8AC3E}">
        <p14:creationId xmlns:p14="http://schemas.microsoft.com/office/powerpoint/2010/main" val="282255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4</a:t>
            </a:fld>
            <a:endParaRPr lang="en-AU" dirty="0"/>
          </a:p>
        </p:txBody>
      </p:sp>
    </p:spTree>
    <p:extLst>
      <p:ext uri="{BB962C8B-B14F-4D97-AF65-F5344CB8AC3E}">
        <p14:creationId xmlns:p14="http://schemas.microsoft.com/office/powerpoint/2010/main" val="4294483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13</a:t>
            </a:fld>
            <a:endParaRPr lang="en-AU"/>
          </a:p>
        </p:txBody>
      </p:sp>
    </p:spTree>
    <p:extLst>
      <p:ext uri="{BB962C8B-B14F-4D97-AF65-F5344CB8AC3E}">
        <p14:creationId xmlns:p14="http://schemas.microsoft.com/office/powerpoint/2010/main" val="326082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Correlation: relationship btwn two variables such that when one changes, the other does too.</a:t>
            </a:r>
          </a:p>
          <a:p>
            <a:endParaRPr lang="en-AU" dirty="0"/>
          </a:p>
          <a:p>
            <a:r>
              <a:rPr lang="en-AU" dirty="0"/>
              <a:t>We’ll look at this in more detail in the next video.</a:t>
            </a:r>
          </a:p>
          <a:p>
            <a:endParaRPr lang="en-AU" dirty="0"/>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9118D8-FDEA-4273-A762-C8B74C3C446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420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proportion of smokers with lung cancer is higher than the proportion of non-smokers with lung cancer.</a:t>
            </a:r>
          </a:p>
          <a:p>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15</a:t>
            </a:fld>
            <a:endParaRPr lang="en-AU"/>
          </a:p>
        </p:txBody>
      </p:sp>
    </p:spTree>
    <p:extLst>
      <p:ext uri="{BB962C8B-B14F-4D97-AF65-F5344CB8AC3E}">
        <p14:creationId xmlns:p14="http://schemas.microsoft.com/office/powerpoint/2010/main" val="4152134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16</a:t>
            </a:fld>
            <a:endParaRPr lang="en-AU"/>
          </a:p>
        </p:txBody>
      </p:sp>
    </p:spTree>
    <p:extLst>
      <p:ext uri="{BB962C8B-B14F-4D97-AF65-F5344CB8AC3E}">
        <p14:creationId xmlns:p14="http://schemas.microsoft.com/office/powerpoint/2010/main" val="468116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 form of inference to the best explanation. This is an inductive argument. </a:t>
            </a:r>
          </a:p>
        </p:txBody>
      </p:sp>
      <p:sp>
        <p:nvSpPr>
          <p:cNvPr id="4" name="Slide Number Placeholder 3"/>
          <p:cNvSpPr>
            <a:spLocks noGrp="1"/>
          </p:cNvSpPr>
          <p:nvPr>
            <p:ph type="sldNum" sz="quarter" idx="5"/>
          </p:nvPr>
        </p:nvSpPr>
        <p:spPr/>
        <p:txBody>
          <a:bodyPr/>
          <a:lstStyle/>
          <a:p>
            <a:fld id="{835CDD41-986E-43B1-B513-9D1E507E6D7F}" type="slidenum">
              <a:rPr lang="en-AU" smtClean="0"/>
              <a:t>19</a:t>
            </a:fld>
            <a:endParaRPr lang="en-AU"/>
          </a:p>
        </p:txBody>
      </p:sp>
    </p:spTree>
    <p:extLst>
      <p:ext uri="{BB962C8B-B14F-4D97-AF65-F5344CB8AC3E}">
        <p14:creationId xmlns:p14="http://schemas.microsoft.com/office/powerpoint/2010/main" val="340839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 do have a causal relationship, you will definitely have a correlation!! </a:t>
            </a:r>
          </a:p>
          <a:p>
            <a:r>
              <a:rPr lang="en-AU" dirty="0"/>
              <a:t>Smoking </a:t>
            </a:r>
            <a:r>
              <a:rPr lang="en-AU" i="1" dirty="0"/>
              <a:t>causes</a:t>
            </a:r>
            <a:r>
              <a:rPr lang="en-AU" dirty="0"/>
              <a:t> lung cancer, there’s going to be a positive correlation between incidences of lung cancer and smoking. </a:t>
            </a:r>
          </a:p>
        </p:txBody>
      </p:sp>
      <p:sp>
        <p:nvSpPr>
          <p:cNvPr id="4" name="Slide Number Placeholder 3"/>
          <p:cNvSpPr>
            <a:spLocks noGrp="1"/>
          </p:cNvSpPr>
          <p:nvPr>
            <p:ph type="sldNum" sz="quarter" idx="5"/>
          </p:nvPr>
        </p:nvSpPr>
        <p:spPr/>
        <p:txBody>
          <a:bodyPr/>
          <a:lstStyle/>
          <a:p>
            <a:fld id="{835CDD41-986E-43B1-B513-9D1E507E6D7F}" type="slidenum">
              <a:rPr lang="en-AU" smtClean="0"/>
              <a:t>22</a:t>
            </a:fld>
            <a:endParaRPr lang="en-AU"/>
          </a:p>
        </p:txBody>
      </p:sp>
    </p:spTree>
    <p:extLst>
      <p:ext uri="{BB962C8B-B14F-4D97-AF65-F5344CB8AC3E}">
        <p14:creationId xmlns:p14="http://schemas.microsoft.com/office/powerpoint/2010/main" val="2797602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Ice-cream consumption reliably co-occurs with shark attacks; i.e. there is a positive correlation between ice-cream consumption and shark attacks. </a:t>
            </a:r>
          </a:p>
          <a:p>
            <a:r>
              <a:rPr lang="en-AU" dirty="0"/>
              <a:t>As ice-cream sales increase, so too do shark attacks; does this mean that ice-cream consumption causes shark attacks??</a:t>
            </a:r>
          </a:p>
          <a:p>
            <a:r>
              <a:rPr lang="en-AU" dirty="0"/>
              <a:t>No! A causal relation between ice-cream consumption and shark attacks does not best explain their correlation. </a:t>
            </a:r>
          </a:p>
          <a:p>
            <a:endParaRPr lang="en-AU" dirty="0"/>
          </a:p>
          <a:p>
            <a:r>
              <a:rPr lang="en-AU" dirty="0"/>
              <a:t>Common cause: third variable causes both shark attacks and an increase in ice-cream consumption. In this case, the common cause is going to be something like warm weather. </a:t>
            </a:r>
          </a:p>
          <a:p>
            <a:r>
              <a:rPr lang="en-AU" dirty="0"/>
              <a:t>As weather gets warmer, we get more people swimming in the ocean (lead to more shark attacks), and more people buying and eating ice-cream. </a:t>
            </a:r>
          </a:p>
          <a:p>
            <a:endParaRPr lang="en-AU" dirty="0"/>
          </a:p>
          <a:p>
            <a:r>
              <a:rPr lang="en-AU" dirty="0"/>
              <a:t>The correlation between ice-cream consumption and shark attacks can be explained by the common cause of warm weather. </a:t>
            </a:r>
          </a:p>
        </p:txBody>
      </p:sp>
      <p:sp>
        <p:nvSpPr>
          <p:cNvPr id="4" name="Slide Number Placeholder 3"/>
          <p:cNvSpPr>
            <a:spLocks noGrp="1"/>
          </p:cNvSpPr>
          <p:nvPr>
            <p:ph type="sldNum" sz="quarter" idx="5"/>
          </p:nvPr>
        </p:nvSpPr>
        <p:spPr/>
        <p:txBody>
          <a:bodyPr/>
          <a:lstStyle/>
          <a:p>
            <a:fld id="{835CDD41-986E-43B1-B513-9D1E507E6D7F}" type="slidenum">
              <a:rPr lang="en-AU" smtClean="0"/>
              <a:t>24</a:t>
            </a:fld>
            <a:endParaRPr lang="en-AU"/>
          </a:p>
        </p:txBody>
      </p:sp>
    </p:spTree>
    <p:extLst>
      <p:ext uri="{BB962C8B-B14F-4D97-AF65-F5344CB8AC3E}">
        <p14:creationId xmlns:p14="http://schemas.microsoft.com/office/powerpoint/2010/main" val="364527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April 2020 – refugee resettlements are correlated with COVID-19 infection rates in the USA.</a:t>
            </a:r>
            <a:br>
              <a:rPr lang="en-AU" dirty="0"/>
            </a:br>
            <a:r>
              <a:rPr lang="en-AU" dirty="0"/>
              <a:t>Map of covid infection rates in April 2020, map of sanctuary cities (resettlement programs for refugees). </a:t>
            </a:r>
          </a:p>
          <a:p>
            <a:br>
              <a:rPr lang="en-AU" dirty="0"/>
            </a:br>
            <a:r>
              <a:rPr lang="en-AU" dirty="0"/>
              <a:t>Questionable news program highlighted the correlation between cities/states with resettlement programs for refugees and cities/states with high COVID-19 infection rates. They then said that this correlation was evidence that refugees </a:t>
            </a:r>
            <a:r>
              <a:rPr lang="en-AU" i="1" dirty="0"/>
              <a:t>caused </a:t>
            </a:r>
            <a:r>
              <a:rPr lang="en-AU" i="0" dirty="0"/>
              <a:t>increased infection rates of COVID-19. </a:t>
            </a:r>
          </a:p>
          <a:p>
            <a:endParaRPr lang="en-AU" i="0" dirty="0"/>
          </a:p>
          <a:p>
            <a:r>
              <a:rPr lang="en-AU" i="0" dirty="0"/>
              <a:t>In this case, there is a confounding variable! A confounding variable is a variable that is causally related to one of the correlated pair, but only correlated to the other of the pair. </a:t>
            </a:r>
            <a:br>
              <a:rPr lang="en-AU" i="0" dirty="0"/>
            </a:br>
            <a:r>
              <a:rPr lang="en-AU" i="0" dirty="0"/>
              <a:t>The confounding variable is population density – this variable causes increased rates of infection </a:t>
            </a:r>
            <a:r>
              <a:rPr lang="en-AU" i="1" dirty="0"/>
              <a:t>and, is correlated </a:t>
            </a:r>
            <a:r>
              <a:rPr lang="en-AU" i="0" dirty="0"/>
              <a:t>with sanctuary cities (i.e. sanctuary cities happen to be cities with high population density). </a:t>
            </a:r>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26</a:t>
            </a:fld>
            <a:endParaRPr lang="en-AU"/>
          </a:p>
        </p:txBody>
      </p:sp>
    </p:spTree>
    <p:extLst>
      <p:ext uri="{BB962C8B-B14F-4D97-AF65-F5344CB8AC3E}">
        <p14:creationId xmlns:p14="http://schemas.microsoft.com/office/powerpoint/2010/main" val="2932020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is true the refugee resettlement in the US is positively correlated with the COVID virus, this correlation is </a:t>
            </a:r>
            <a:r>
              <a:rPr lang="en-AU" i="1" dirty="0"/>
              <a:t>not</a:t>
            </a:r>
            <a:r>
              <a:rPr lang="en-AU" dirty="0"/>
              <a:t> evidence that refugees </a:t>
            </a:r>
            <a:r>
              <a:rPr lang="en-AU" i="1" dirty="0"/>
              <a:t>cause </a:t>
            </a:r>
            <a:r>
              <a:rPr lang="en-AU" i="0" dirty="0"/>
              <a:t>increased covid infections. </a:t>
            </a:r>
          </a:p>
          <a:p>
            <a:r>
              <a:rPr lang="en-AU" i="0" dirty="0"/>
              <a:t>Rather, the correlation is explained by a confounding variable! </a:t>
            </a:r>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27</a:t>
            </a:fld>
            <a:endParaRPr lang="en-AU"/>
          </a:p>
        </p:txBody>
      </p:sp>
    </p:spTree>
    <p:extLst>
      <p:ext uri="{BB962C8B-B14F-4D97-AF65-F5344CB8AC3E}">
        <p14:creationId xmlns:p14="http://schemas.microsoft.com/office/powerpoint/2010/main" val="408364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middle-ages, people noticed that having head lice is anti-correlated with health. That is, typically, healthy people have headlice, whilst sick people typically did not have head lice.</a:t>
            </a:r>
          </a:p>
          <a:p>
            <a:endParaRPr lang="en-AU" dirty="0"/>
          </a:p>
          <a:p>
            <a:r>
              <a:rPr lang="en-AU" dirty="0"/>
              <a:t>Found a strong negative correlation between being healthy and having headlice. </a:t>
            </a:r>
          </a:p>
          <a:p>
            <a:endParaRPr lang="en-AU" dirty="0"/>
          </a:p>
          <a:p>
            <a:r>
              <a:rPr lang="en-AU" dirty="0"/>
              <a:t>Head lice does not cause you to be healthy. Rather, being unhealthy causes headlice to leave! Head lice are very sensitive in changes to bodily function &amp; temperature, when they notice that you are sick they abandon you and go to find a healthy host.  </a:t>
            </a:r>
          </a:p>
        </p:txBody>
      </p:sp>
      <p:sp>
        <p:nvSpPr>
          <p:cNvPr id="4" name="Slide Number Placeholder 3"/>
          <p:cNvSpPr>
            <a:spLocks noGrp="1"/>
          </p:cNvSpPr>
          <p:nvPr>
            <p:ph type="sldNum" sz="quarter" idx="5"/>
          </p:nvPr>
        </p:nvSpPr>
        <p:spPr/>
        <p:txBody>
          <a:bodyPr/>
          <a:lstStyle/>
          <a:p>
            <a:fld id="{835CDD41-986E-43B1-B513-9D1E507E6D7F}" type="slidenum">
              <a:rPr lang="en-AU" smtClean="0"/>
              <a:t>28</a:t>
            </a:fld>
            <a:endParaRPr lang="en-AU"/>
          </a:p>
        </p:txBody>
      </p:sp>
    </p:spTree>
    <p:extLst>
      <p:ext uri="{BB962C8B-B14F-4D97-AF65-F5344CB8AC3E}">
        <p14:creationId xmlns:p14="http://schemas.microsoft.com/office/powerpoint/2010/main" val="323277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Smith and </a:t>
            </a:r>
            <a:r>
              <a:rPr lang="en-AU" dirty="0" err="1"/>
              <a:t>Hallet</a:t>
            </a:r>
            <a:r>
              <a:rPr lang="en-AU" dirty="0"/>
              <a:t>: if Smith did indeed cause the death of </a:t>
            </a:r>
            <a:r>
              <a:rPr lang="en-AU" dirty="0" err="1"/>
              <a:t>Hallet</a:t>
            </a:r>
            <a:r>
              <a:rPr lang="en-AU" dirty="0"/>
              <a:t>, then Smith needs to held to account. </a:t>
            </a:r>
            <a:br>
              <a:rPr lang="en-AU" dirty="0"/>
            </a:br>
            <a:r>
              <a:rPr lang="en-AU" dirty="0"/>
              <a:t>If your tutor really did cause an improvement in your grades, then we can praise them. </a:t>
            </a:r>
          </a:p>
          <a:p>
            <a:endParaRPr lang="en-AU" dirty="0"/>
          </a:p>
          <a:p>
            <a:r>
              <a:rPr lang="en-AU" dirty="0"/>
              <a:t>Intervening to change the world: human beings are highly effective at changing conditions in the world – and in order to do this we need to understand the causal structure of the world; i.e., what </a:t>
            </a:r>
            <a:r>
              <a:rPr lang="en-AU" i="1" dirty="0"/>
              <a:t>causes</a:t>
            </a:r>
            <a:r>
              <a:rPr lang="en-AU" dirty="0"/>
              <a:t> what. </a:t>
            </a:r>
          </a:p>
        </p:txBody>
      </p:sp>
      <p:sp>
        <p:nvSpPr>
          <p:cNvPr id="4" name="Slide Number Placeholder 3"/>
          <p:cNvSpPr>
            <a:spLocks noGrp="1"/>
          </p:cNvSpPr>
          <p:nvPr>
            <p:ph type="sldNum" sz="quarter" idx="5"/>
          </p:nvPr>
        </p:nvSpPr>
        <p:spPr/>
        <p:txBody>
          <a:bodyPr/>
          <a:lstStyle/>
          <a:p>
            <a:fld id="{835CDD41-986E-43B1-B513-9D1E507E6D7F}" type="slidenum">
              <a:rPr lang="en-AU" smtClean="0"/>
              <a:t>5</a:t>
            </a:fld>
            <a:endParaRPr lang="en-AU"/>
          </a:p>
        </p:txBody>
      </p:sp>
    </p:spTree>
    <p:extLst>
      <p:ext uri="{BB962C8B-B14F-4D97-AF65-F5344CB8AC3E}">
        <p14:creationId xmlns:p14="http://schemas.microsoft.com/office/powerpoint/2010/main" val="3695750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middle-ages, people noticed that having head lice is anti-correlated with health. That is, typically, healthy people have headlice, whilst sick people typically did not have head lice.</a:t>
            </a:r>
          </a:p>
          <a:p>
            <a:endParaRPr lang="en-AU" dirty="0"/>
          </a:p>
          <a:p>
            <a:r>
              <a:rPr lang="en-AU" dirty="0"/>
              <a:t>Head lice does not cause you to be healthy. Rather, being unhealthy causes headlice to leave! Head lice are very sensitive in changes to bodily function &amp; temperature, when they notice that you are sick they abandon you and go to find a healthy host.  </a:t>
            </a:r>
          </a:p>
          <a:p>
            <a:endParaRPr lang="en-AU" dirty="0"/>
          </a:p>
          <a:p>
            <a:r>
              <a:rPr lang="en-AU" dirty="0"/>
              <a:t>This is a case of B causing A, reverse causation! </a:t>
            </a:r>
          </a:p>
        </p:txBody>
      </p:sp>
      <p:sp>
        <p:nvSpPr>
          <p:cNvPr id="4" name="Slide Number Placeholder 3"/>
          <p:cNvSpPr>
            <a:spLocks noGrp="1"/>
          </p:cNvSpPr>
          <p:nvPr>
            <p:ph type="sldNum" sz="quarter" idx="5"/>
          </p:nvPr>
        </p:nvSpPr>
        <p:spPr/>
        <p:txBody>
          <a:bodyPr/>
          <a:lstStyle/>
          <a:p>
            <a:fld id="{835CDD41-986E-43B1-B513-9D1E507E6D7F}" type="slidenum">
              <a:rPr lang="en-AU" smtClean="0"/>
              <a:t>29</a:t>
            </a:fld>
            <a:endParaRPr lang="en-AU"/>
          </a:p>
        </p:txBody>
      </p:sp>
    </p:spTree>
    <p:extLst>
      <p:ext uri="{BB962C8B-B14F-4D97-AF65-F5344CB8AC3E}">
        <p14:creationId xmlns:p14="http://schemas.microsoft.com/office/powerpoint/2010/main" val="4241183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30</a:t>
            </a:fld>
            <a:endParaRPr lang="en-AU"/>
          </a:p>
        </p:txBody>
      </p:sp>
    </p:spTree>
    <p:extLst>
      <p:ext uri="{BB962C8B-B14F-4D97-AF65-F5344CB8AC3E}">
        <p14:creationId xmlns:p14="http://schemas.microsoft.com/office/powerpoint/2010/main" val="342588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But remember, causes aren’t necessary conditions.</a:t>
            </a:r>
          </a:p>
          <a:p>
            <a:pPr marL="171450" indent="-171450">
              <a:buFontTx/>
              <a:buChar char="-"/>
            </a:pPr>
            <a:r>
              <a:rPr lang="en-AU" dirty="0"/>
              <a:t>If smoking correlates with cancer, you can’t disprove that </a:t>
            </a:r>
            <a:r>
              <a:rPr lang="en-AU" u="none" dirty="0"/>
              <a:t>smoking </a:t>
            </a:r>
            <a:r>
              <a:rPr lang="en-AU" u="sng" dirty="0"/>
              <a:t>causes</a:t>
            </a:r>
            <a:r>
              <a:rPr lang="en-AU" u="none" dirty="0"/>
              <a:t> cancer by simply pointing out that other things cause cancer. </a:t>
            </a:r>
          </a:p>
          <a:p>
            <a:pPr marL="171450" indent="-171450">
              <a:buFontTx/>
              <a:buChar char="-"/>
            </a:pPr>
            <a:r>
              <a:rPr lang="en-AU" u="none" dirty="0"/>
              <a:t>You would have to show that the correlation between smoking and cancer was better explained by something else.</a:t>
            </a:r>
          </a:p>
          <a:p>
            <a:pPr marL="171450" indent="-171450">
              <a:buFontTx/>
              <a:buChar char="-"/>
            </a:pPr>
            <a:r>
              <a:rPr lang="en-AU" u="none" dirty="0"/>
              <a:t>(In this case, you won’t find such an explanation – the best explanation </a:t>
            </a:r>
            <a:r>
              <a:rPr lang="en-AU" u="sng" dirty="0"/>
              <a:t>is</a:t>
            </a:r>
            <a:r>
              <a:rPr lang="en-AU" u="none" dirty="0"/>
              <a:t> that smoking causes cancer).</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31</a:t>
            </a:fld>
            <a:endParaRPr lang="en-AU" dirty="0"/>
          </a:p>
        </p:txBody>
      </p:sp>
    </p:spTree>
    <p:extLst>
      <p:ext uri="{BB962C8B-B14F-4D97-AF65-F5344CB8AC3E}">
        <p14:creationId xmlns:p14="http://schemas.microsoft.com/office/powerpoint/2010/main" val="1789945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Claims about correlation are statistical generalisation!</a:t>
            </a:r>
          </a:p>
          <a:p>
            <a:endParaRPr lang="en-AU" dirty="0"/>
          </a:p>
          <a:p>
            <a:r>
              <a:rPr lang="en-AU" dirty="0"/>
              <a:t>Strictly speaking they are comparisons between two statistical generalisations – (1) a statistical generalisation about a class of things </a:t>
            </a:r>
            <a:r>
              <a:rPr lang="en-AU" b="1" dirty="0"/>
              <a:t>with</a:t>
            </a:r>
            <a:r>
              <a:rPr lang="en-AU" dirty="0"/>
              <a:t> some property and (2) a statistical generalisation about the class of things which </a:t>
            </a:r>
            <a:r>
              <a:rPr lang="en-AU" b="1" dirty="0"/>
              <a:t>lack </a:t>
            </a:r>
            <a:r>
              <a:rPr lang="en-AU" dirty="0"/>
              <a:t>that property.</a:t>
            </a:r>
          </a:p>
        </p:txBody>
      </p:sp>
      <p:sp>
        <p:nvSpPr>
          <p:cNvPr id="4" name="Slide Number Placeholder 3"/>
          <p:cNvSpPr>
            <a:spLocks noGrp="1"/>
          </p:cNvSpPr>
          <p:nvPr>
            <p:ph type="sldNum" sz="quarter" idx="5"/>
          </p:nvPr>
        </p:nvSpPr>
        <p:spPr/>
        <p:txBody>
          <a:bodyPr/>
          <a:lstStyle/>
          <a:p>
            <a:fld id="{5CCE83EA-2AFD-3E40-8894-C734ED6AB643}" type="slidenum">
              <a:rPr lang="en-AU" smtClean="0"/>
              <a:pPr/>
              <a:t>37</a:t>
            </a:fld>
            <a:endParaRPr lang="en-AU" dirty="0"/>
          </a:p>
        </p:txBody>
      </p:sp>
    </p:spTree>
    <p:extLst>
      <p:ext uri="{BB962C8B-B14F-4D97-AF65-F5344CB8AC3E}">
        <p14:creationId xmlns:p14="http://schemas.microsoft.com/office/powerpoint/2010/main" val="3318970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38</a:t>
            </a:fld>
            <a:endParaRPr lang="en-AU" dirty="0"/>
          </a:p>
        </p:txBody>
      </p:sp>
    </p:spTree>
    <p:extLst>
      <p:ext uri="{BB962C8B-B14F-4D97-AF65-F5344CB8AC3E}">
        <p14:creationId xmlns:p14="http://schemas.microsoft.com/office/powerpoint/2010/main" val="1501566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rgbClr val="FF0000"/>
                </a:solidFill>
              </a:rPr>
              <a:t>values/degrees/amounts </a:t>
            </a:r>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39</a:t>
            </a:fld>
            <a:endParaRPr lang="en-AU" dirty="0"/>
          </a:p>
        </p:txBody>
      </p:sp>
    </p:spTree>
    <p:extLst>
      <p:ext uri="{BB962C8B-B14F-4D97-AF65-F5344CB8AC3E}">
        <p14:creationId xmlns:p14="http://schemas.microsoft.com/office/powerpoint/2010/main" val="994631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Apparent correlation – is it better explained by regression to the mean. </a:t>
            </a:r>
          </a:p>
        </p:txBody>
      </p:sp>
      <p:sp>
        <p:nvSpPr>
          <p:cNvPr id="4" name="Slide Number Placeholder 3"/>
          <p:cNvSpPr>
            <a:spLocks noGrp="1"/>
          </p:cNvSpPr>
          <p:nvPr>
            <p:ph type="sldNum" sz="quarter" idx="5"/>
          </p:nvPr>
        </p:nvSpPr>
        <p:spPr/>
        <p:txBody>
          <a:bodyPr/>
          <a:lstStyle/>
          <a:p>
            <a:fld id="{835CDD41-986E-43B1-B513-9D1E507E6D7F}" type="slidenum">
              <a:rPr lang="en-AU" smtClean="0"/>
              <a:t>40</a:t>
            </a:fld>
            <a:endParaRPr lang="en-AU"/>
          </a:p>
        </p:txBody>
      </p:sp>
    </p:spTree>
    <p:extLst>
      <p:ext uri="{BB962C8B-B14F-4D97-AF65-F5344CB8AC3E}">
        <p14:creationId xmlns:p14="http://schemas.microsoft.com/office/powerpoint/2010/main" val="421757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r>
              <a:rPr dirty="0"/>
              <a:t>Suppose you find the intersection that had the very worst rate of accidents this year. </a:t>
            </a:r>
            <a:r>
              <a:rPr lang="en-AU" dirty="0"/>
              <a:t>The average is 25 but this year it had 70 traffic accidents.</a:t>
            </a:r>
            <a:br>
              <a:rPr lang="en-AU" dirty="0"/>
            </a:br>
            <a:endParaRPr lang="en-AU" dirty="0"/>
          </a:p>
          <a:p>
            <a:r>
              <a:rPr dirty="0"/>
              <a:t>Then you install an intervention (traffic camera, altered light pattern, extra signs).</a:t>
            </a:r>
          </a:p>
          <a:p>
            <a:endParaRPr lang="en-AU" dirty="0"/>
          </a:p>
          <a:p>
            <a:r>
              <a:rPr dirty="0"/>
              <a:t>Chances are the following year the rate of accidents will go down, even if </a:t>
            </a:r>
            <a:r>
              <a:rPr lang="en-AU" dirty="0"/>
              <a:t>the intervention has no effect!</a:t>
            </a:r>
          </a:p>
          <a:p>
            <a:endParaRPr lang="en-AU" dirty="0"/>
          </a:p>
          <a:p>
            <a:r>
              <a:rPr lang="en-AU" dirty="0"/>
              <a:t>That is, there has been a regression to the mean – this year’s number was atypically high, next year its likely it will be closer to the average. </a:t>
            </a:r>
          </a:p>
          <a:p>
            <a:endParaRPr lang="en-AU" dirty="0"/>
          </a:p>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we zoom out and look at the longer term, we might see that there is actually no correlation between the presence of the traffic camera at the intersection and the number of crashes.</a:t>
            </a:r>
          </a:p>
        </p:txBody>
      </p:sp>
      <p:sp>
        <p:nvSpPr>
          <p:cNvPr id="4" name="Slide Number Placeholder 3"/>
          <p:cNvSpPr>
            <a:spLocks noGrp="1"/>
          </p:cNvSpPr>
          <p:nvPr>
            <p:ph type="sldNum" sz="quarter" idx="5"/>
          </p:nvPr>
        </p:nvSpPr>
        <p:spPr/>
        <p:txBody>
          <a:bodyPr/>
          <a:lstStyle/>
          <a:p>
            <a:fld id="{5CCE83EA-2AFD-3E40-8894-C734ED6AB643}" type="slidenum">
              <a:rPr lang="en-AU" smtClean="0"/>
              <a:pPr/>
              <a:t>42</a:t>
            </a:fld>
            <a:endParaRPr lang="en-AU" dirty="0"/>
          </a:p>
        </p:txBody>
      </p:sp>
    </p:spTree>
    <p:extLst>
      <p:ext uri="{BB962C8B-B14F-4D97-AF65-F5344CB8AC3E}">
        <p14:creationId xmlns:p14="http://schemas.microsoft.com/office/powerpoint/2010/main" val="3961342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Base rate = background or prior probability of something occurring, whether or not the property of interest is present.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r>
              <a:rPr lang="en-AU" dirty="0"/>
              <a:t>What if Bob wears a hat 70% of the time no matter the weather? Then, it being sunny is irrelevant. Does it being sunny provide any predictive leverage for Bob wearing a hat? This may not be the case. A correlation should provide predictive leverage. </a:t>
            </a:r>
          </a:p>
          <a:p>
            <a:r>
              <a:rPr lang="en-AU" dirty="0"/>
              <a:t>What is the probability of Bob wearing a hat if its not sunny? That’s what we need to consider to establish a correlation. </a:t>
            </a:r>
          </a:p>
        </p:txBody>
      </p:sp>
      <p:sp>
        <p:nvSpPr>
          <p:cNvPr id="4" name="Slide Number Placeholder 3"/>
          <p:cNvSpPr>
            <a:spLocks noGrp="1"/>
          </p:cNvSpPr>
          <p:nvPr>
            <p:ph type="sldNum" sz="quarter" idx="5"/>
          </p:nvPr>
        </p:nvSpPr>
        <p:spPr/>
        <p:txBody>
          <a:bodyPr/>
          <a:lstStyle/>
          <a:p>
            <a:fld id="{5CCE83EA-2AFD-3E40-8894-C734ED6AB643}" type="slidenum">
              <a:rPr lang="en-AU" smtClean="0"/>
              <a:pPr/>
              <a:t>44</a:t>
            </a:fld>
            <a:endParaRPr lang="en-AU" dirty="0"/>
          </a:p>
        </p:txBody>
      </p:sp>
    </p:spTree>
    <p:extLst>
      <p:ext uri="{BB962C8B-B14F-4D97-AF65-F5344CB8AC3E}">
        <p14:creationId xmlns:p14="http://schemas.microsoft.com/office/powerpoint/2010/main" val="344740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We’ve spoken a fair bit about necessary and sufficient conditions.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People tend to make the mistake of thinking about causal relationships in terms of necessary and sufficient conditions. So, they think that if A causes B, it must be the case then whenever A happens, B must also happen. And, whenever B happens, A must have caused it. </a:t>
            </a:r>
          </a:p>
          <a:p>
            <a:endParaRPr lang="en-AU" dirty="0"/>
          </a:p>
          <a:p>
            <a:r>
              <a:rPr lang="en-AU" dirty="0"/>
              <a:t>Causes do not work like this! E.g. smoking causes lung cancer, but not all smokers develop lung cancer. Nor is it the case that all people with lung cancer are smokers. Hence, smoking  is not a necessary and sufficient condition for developing lung cancer, but nonetheless smoking certainly is a </a:t>
            </a:r>
            <a:r>
              <a:rPr lang="en-AU" i="1" dirty="0"/>
              <a:t>cause </a:t>
            </a:r>
            <a:r>
              <a:rPr lang="en-AU" i="0" dirty="0"/>
              <a:t>of lung cancer.</a:t>
            </a:r>
          </a:p>
          <a:p>
            <a:endParaRPr lang="en-AU" i="0" dirty="0"/>
          </a:p>
          <a:p>
            <a:r>
              <a:rPr lang="en-AU" i="0" dirty="0"/>
              <a:t>Knobs and dials: increasing the amount of cigarettes you smoke is a way of increasing your chance of developing lung cancer. Decreasing your exposure to cigarette smoke is a way of decreasing your chance of developing lung cancer. </a:t>
            </a:r>
            <a:endParaRPr lang="en-AU" dirty="0"/>
          </a:p>
          <a:p>
            <a:endParaRPr lang="en-AU" dirty="0"/>
          </a:p>
          <a:p>
            <a:r>
              <a:rPr lang="en-AU" b="1" dirty="0"/>
              <a:t>Necessary condition: </a:t>
            </a:r>
            <a:r>
              <a:rPr lang="en-AU" b="0" i="0" dirty="0">
                <a:solidFill>
                  <a:srgbClr val="000000"/>
                </a:solidFill>
                <a:effectLst/>
                <a:latin typeface="Times New Roman" panose="02020603050405020304" pitchFamily="18" charset="0"/>
              </a:rPr>
              <a:t>“Air is necessary for human life/without air human beings die</a:t>
            </a:r>
            <a:r>
              <a:rPr lang="en-AU" b="1" i="0" dirty="0">
                <a:solidFill>
                  <a:srgbClr val="000000"/>
                </a:solidFill>
                <a:effectLst/>
                <a:latin typeface="Times New Roman" panose="02020603050405020304" pitchFamily="18" charset="0"/>
              </a:rPr>
              <a:t>.” A is a necessary condition for B </a:t>
            </a:r>
            <a:r>
              <a:rPr lang="en-AU" b="1" i="1" dirty="0">
                <a:solidFill>
                  <a:srgbClr val="000000"/>
                </a:solidFill>
                <a:effectLst/>
                <a:latin typeface="Times New Roman" panose="02020603050405020304" pitchFamily="18" charset="0"/>
              </a:rPr>
              <a:t>because without A we cannot have B.</a:t>
            </a:r>
            <a:br>
              <a:rPr lang="en-AU" b="1" i="1" dirty="0">
                <a:solidFill>
                  <a:srgbClr val="000000"/>
                </a:solidFill>
                <a:effectLst/>
                <a:latin typeface="Times New Roman" panose="02020603050405020304" pitchFamily="18" charset="0"/>
              </a:rPr>
            </a:br>
            <a:br>
              <a:rPr lang="en-AU" b="1" i="1" dirty="0">
                <a:solidFill>
                  <a:srgbClr val="000000"/>
                </a:solidFill>
                <a:effectLst/>
                <a:latin typeface="Times New Roman" panose="02020603050405020304" pitchFamily="18" charset="0"/>
              </a:rPr>
            </a:br>
            <a:r>
              <a:rPr lang="en-AU" b="0" i="0" dirty="0">
                <a:solidFill>
                  <a:srgbClr val="000000"/>
                </a:solidFill>
                <a:effectLst/>
                <a:latin typeface="Times New Roman" panose="02020603050405020304" pitchFamily="18" charset="0"/>
              </a:rPr>
              <a:t>“while air is a necessary condition for human life, it is by no means a sufficient condition, i.e. it does not, by itself, i.e. alone, suffice for human life. While someone may have air to breathe, that person will still die if s/he lacks water (for a number of days), has taken poison, is exposed to extremes of cold or heat, etc.”</a:t>
            </a:r>
          </a:p>
          <a:p>
            <a:endParaRPr lang="en-AU" b="0" i="0" dirty="0">
              <a:solidFill>
                <a:srgbClr val="000000"/>
              </a:solidFill>
              <a:effectLst/>
              <a:latin typeface="Times New Roman" panose="02020603050405020304" pitchFamily="18" charset="0"/>
            </a:endParaRPr>
          </a:p>
          <a:p>
            <a:r>
              <a:rPr lang="en-AU" b="1" i="0" dirty="0">
                <a:solidFill>
                  <a:srgbClr val="000000"/>
                </a:solidFill>
                <a:effectLst/>
                <a:latin typeface="Times New Roman" panose="02020603050405020304" pitchFamily="18" charset="0"/>
              </a:rPr>
              <a:t>Sufficient condition: </a:t>
            </a:r>
            <a:r>
              <a:rPr lang="en-AU" b="0" i="0" dirty="0">
                <a:solidFill>
                  <a:srgbClr val="000000"/>
                </a:solidFill>
                <a:effectLst/>
                <a:latin typeface="Times New Roman" panose="02020603050405020304" pitchFamily="18" charset="0"/>
              </a:rPr>
              <a:t>A condition </a:t>
            </a:r>
            <a:r>
              <a:rPr lang="en-AU" b="0" i="1" dirty="0">
                <a:solidFill>
                  <a:srgbClr val="000000"/>
                </a:solidFill>
                <a:effectLst/>
                <a:latin typeface="Times New Roman" panose="02020603050405020304" pitchFamily="18" charset="0"/>
              </a:rPr>
              <a:t>A</a:t>
            </a:r>
            <a:r>
              <a:rPr lang="en-AU" b="0" i="0" dirty="0">
                <a:solidFill>
                  <a:srgbClr val="000000"/>
                </a:solidFill>
                <a:effectLst/>
                <a:latin typeface="Times New Roman" panose="02020603050405020304" pitchFamily="18" charset="0"/>
              </a:rPr>
              <a:t> is said to be </a:t>
            </a:r>
            <a:r>
              <a:rPr lang="en-AU" b="0" i="1" dirty="0">
                <a:solidFill>
                  <a:srgbClr val="000000"/>
                </a:solidFill>
                <a:effectLst/>
                <a:latin typeface="Times New Roman" panose="02020603050405020304" pitchFamily="18" charset="0"/>
              </a:rPr>
              <a:t>sufficient</a:t>
            </a:r>
            <a:r>
              <a:rPr lang="en-AU" b="0" i="0" dirty="0">
                <a:solidFill>
                  <a:srgbClr val="000000"/>
                </a:solidFill>
                <a:effectLst/>
                <a:latin typeface="Times New Roman" panose="02020603050405020304" pitchFamily="18" charset="0"/>
              </a:rPr>
              <a:t> for a condition </a:t>
            </a:r>
            <a:r>
              <a:rPr lang="en-AU" b="0" i="1" dirty="0">
                <a:solidFill>
                  <a:srgbClr val="000000"/>
                </a:solidFill>
                <a:effectLst/>
                <a:latin typeface="Times New Roman" panose="02020603050405020304" pitchFamily="18" charset="0"/>
              </a:rPr>
              <a:t>B</a:t>
            </a:r>
            <a:r>
              <a:rPr lang="en-AU" b="0" i="0" dirty="0">
                <a:solidFill>
                  <a:srgbClr val="000000"/>
                </a:solidFill>
                <a:effectLst/>
                <a:latin typeface="Times New Roman" panose="02020603050405020304" pitchFamily="18" charset="0"/>
              </a:rPr>
              <a:t>, if (and only if) the truth (/existence /occurrence) [as the case may be] of </a:t>
            </a:r>
            <a:r>
              <a:rPr lang="en-AU" b="0" i="1" dirty="0">
                <a:solidFill>
                  <a:srgbClr val="000000"/>
                </a:solidFill>
                <a:effectLst/>
                <a:latin typeface="Times New Roman" panose="02020603050405020304" pitchFamily="18" charset="0"/>
              </a:rPr>
              <a:t>A</a:t>
            </a:r>
            <a:r>
              <a:rPr lang="en-AU" b="0" i="0" dirty="0">
                <a:solidFill>
                  <a:srgbClr val="000000"/>
                </a:solidFill>
                <a:effectLst/>
                <a:latin typeface="Times New Roman" panose="02020603050405020304" pitchFamily="18" charset="0"/>
              </a:rPr>
              <a:t> guarantees (or brings about) the truth (/existence /occurrence) of </a:t>
            </a:r>
            <a:r>
              <a:rPr lang="en-AU" b="0" i="1" dirty="0">
                <a:solidFill>
                  <a:srgbClr val="000000"/>
                </a:solidFill>
                <a:effectLst/>
                <a:latin typeface="Times New Roman" panose="02020603050405020304" pitchFamily="18" charset="0"/>
              </a:rPr>
              <a:t>B</a:t>
            </a:r>
            <a:r>
              <a:rPr lang="en-AU" b="0" i="0" dirty="0">
                <a:solidFill>
                  <a:srgbClr val="000000"/>
                </a:solidFill>
                <a:effectLst/>
                <a:latin typeface="Times New Roman" panose="02020603050405020304" pitchFamily="18" charset="0"/>
              </a:rPr>
              <a:t>.</a:t>
            </a:r>
          </a:p>
          <a:p>
            <a:r>
              <a:rPr lang="en-AU" b="0" i="0" dirty="0">
                <a:solidFill>
                  <a:srgbClr val="000000"/>
                </a:solidFill>
                <a:effectLst/>
                <a:latin typeface="Times New Roman" panose="02020603050405020304" pitchFamily="18" charset="0"/>
              </a:rPr>
              <a:t>e.g. cooking eggs: it is guaranteed that if I boil eggs, I will cook them. So, it is sufficient for me to boil eggs to cook them. But I could also fry the eggs, or poach them, or steam them, or I could leave them on the dashboard of my car on a 45 degree day… they are all sufficient to cook eggs, none of them are necessary. </a:t>
            </a:r>
            <a:endParaRPr lang="en-AU" b="1" dirty="0"/>
          </a:p>
          <a:p>
            <a:endParaRPr lang="en-AU" dirty="0"/>
          </a:p>
          <a:p>
            <a:r>
              <a:rPr lang="en-AU" b="1" i="0" dirty="0">
                <a:solidFill>
                  <a:srgbClr val="000000"/>
                </a:solidFill>
                <a:effectLst/>
                <a:latin typeface="Times New Roman" panose="02020603050405020304" pitchFamily="18" charset="0"/>
              </a:rPr>
              <a:t>Necessary and Sufficient condition example: “</a:t>
            </a:r>
            <a:r>
              <a:rPr lang="en-AU" b="0" i="0" dirty="0">
                <a:solidFill>
                  <a:srgbClr val="000000"/>
                </a:solidFill>
                <a:effectLst/>
                <a:latin typeface="Times New Roman" panose="02020603050405020304" pitchFamily="18" charset="0"/>
              </a:rPr>
              <a:t>David's being a father is both a necessary and a sufficient condition for his being a male parent."</a:t>
            </a:r>
            <a:endParaRPr lang="en-AU" dirty="0"/>
          </a:p>
          <a:p>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6</a:t>
            </a:fld>
            <a:endParaRPr lang="en-AU"/>
          </a:p>
        </p:txBody>
      </p:sp>
    </p:spTree>
    <p:extLst>
      <p:ext uri="{BB962C8B-B14F-4D97-AF65-F5344CB8AC3E}">
        <p14:creationId xmlns:p14="http://schemas.microsoft.com/office/powerpoint/2010/main" val="2626737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have a correlation.</a:t>
            </a:r>
          </a:p>
        </p:txBody>
      </p:sp>
      <p:sp>
        <p:nvSpPr>
          <p:cNvPr id="4" name="Slide Number Placeholder 3"/>
          <p:cNvSpPr>
            <a:spLocks noGrp="1"/>
          </p:cNvSpPr>
          <p:nvPr>
            <p:ph type="sldNum" sz="quarter" idx="5"/>
          </p:nvPr>
        </p:nvSpPr>
        <p:spPr/>
        <p:txBody>
          <a:bodyPr/>
          <a:lstStyle/>
          <a:p>
            <a:fld id="{835CDD41-986E-43B1-B513-9D1E507E6D7F}" type="slidenum">
              <a:rPr lang="en-AU" smtClean="0"/>
              <a:t>45</a:t>
            </a:fld>
            <a:endParaRPr lang="en-AU"/>
          </a:p>
        </p:txBody>
      </p:sp>
    </p:spTree>
    <p:extLst>
      <p:ext uri="{BB962C8B-B14F-4D97-AF65-F5344CB8AC3E}">
        <p14:creationId xmlns:p14="http://schemas.microsoft.com/office/powerpoint/2010/main" val="2166810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A and B we need to do an inference from a sample</a:t>
            </a:r>
          </a:p>
        </p:txBody>
      </p:sp>
      <p:sp>
        <p:nvSpPr>
          <p:cNvPr id="4" name="Slide Number Placeholder 3"/>
          <p:cNvSpPr>
            <a:spLocks noGrp="1"/>
          </p:cNvSpPr>
          <p:nvPr>
            <p:ph type="sldNum" sz="quarter" idx="5"/>
          </p:nvPr>
        </p:nvSpPr>
        <p:spPr/>
        <p:txBody>
          <a:bodyPr/>
          <a:lstStyle/>
          <a:p>
            <a:fld id="{5CCE83EA-2AFD-3E40-8894-C734ED6AB643}" type="slidenum">
              <a:rPr lang="en-AU" smtClean="0"/>
              <a:pPr/>
              <a:t>47</a:t>
            </a:fld>
            <a:endParaRPr lang="en-AU" dirty="0"/>
          </a:p>
        </p:txBody>
      </p:sp>
    </p:spTree>
    <p:extLst>
      <p:ext uri="{BB962C8B-B14F-4D97-AF65-F5344CB8AC3E}">
        <p14:creationId xmlns:p14="http://schemas.microsoft.com/office/powerpoint/2010/main" val="1843298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Does taking Panadol relieve headaches?</a:t>
            </a:r>
          </a:p>
        </p:txBody>
      </p:sp>
      <p:sp>
        <p:nvSpPr>
          <p:cNvPr id="4" name="Slide Number Placeholder 3"/>
          <p:cNvSpPr>
            <a:spLocks noGrp="1"/>
          </p:cNvSpPr>
          <p:nvPr>
            <p:ph type="sldNum" sz="quarter" idx="5"/>
          </p:nvPr>
        </p:nvSpPr>
        <p:spPr/>
        <p:txBody>
          <a:bodyPr/>
          <a:lstStyle/>
          <a:p>
            <a:fld id="{5CCE83EA-2AFD-3E40-8894-C734ED6AB643}" type="slidenum">
              <a:rPr lang="en-AU" smtClean="0"/>
              <a:pPr/>
              <a:t>48</a:t>
            </a:fld>
            <a:endParaRPr lang="en-AU" dirty="0"/>
          </a:p>
        </p:txBody>
      </p:sp>
    </p:spTree>
    <p:extLst>
      <p:ext uri="{BB962C8B-B14F-4D97-AF65-F5344CB8AC3E}">
        <p14:creationId xmlns:p14="http://schemas.microsoft.com/office/powerpoint/2010/main" val="2841298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49</a:t>
            </a:fld>
            <a:endParaRPr lang="en-AU" dirty="0"/>
          </a:p>
        </p:txBody>
      </p:sp>
    </p:spTree>
    <p:extLst>
      <p:ext uri="{BB962C8B-B14F-4D97-AF65-F5344CB8AC3E}">
        <p14:creationId xmlns:p14="http://schemas.microsoft.com/office/powerpoint/2010/main" val="3341099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Does taking Panadol relieve headaches?</a:t>
            </a:r>
          </a:p>
          <a:p>
            <a:endParaRPr lang="en-AU" dirty="0"/>
          </a:p>
        </p:txBody>
      </p:sp>
      <p:sp>
        <p:nvSpPr>
          <p:cNvPr id="4" name="Slide Number Placeholder 3"/>
          <p:cNvSpPr>
            <a:spLocks noGrp="1"/>
          </p:cNvSpPr>
          <p:nvPr>
            <p:ph type="sldNum" sz="quarter" idx="5"/>
          </p:nvPr>
        </p:nvSpPr>
        <p:spPr/>
        <p:txBody>
          <a:bodyPr/>
          <a:lstStyle/>
          <a:p>
            <a:fld id="{5CCE83EA-2AFD-3E40-8894-C734ED6AB643}" type="slidenum">
              <a:rPr lang="en-AU" smtClean="0"/>
              <a:pPr/>
              <a:t>50</a:t>
            </a:fld>
            <a:endParaRPr lang="en-AU" dirty="0"/>
          </a:p>
        </p:txBody>
      </p:sp>
    </p:spTree>
    <p:extLst>
      <p:ext uri="{BB962C8B-B14F-4D97-AF65-F5344CB8AC3E}">
        <p14:creationId xmlns:p14="http://schemas.microsoft.com/office/powerpoint/2010/main" val="2312458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might be enough to show a correlation between taking Panadol and headaches being relieved (at least in our samples).</a:t>
            </a:r>
          </a:p>
          <a:p>
            <a:endParaRPr lang="en-AU" dirty="0"/>
          </a:p>
          <a:p>
            <a:r>
              <a:rPr lang="en-AU" dirty="0"/>
              <a:t>But it’s not enough to establish a causal link – correlation isn’t sufficient for causation!</a:t>
            </a:r>
          </a:p>
          <a:p>
            <a:endParaRPr lang="en-AU" dirty="0"/>
          </a:p>
          <a:p>
            <a:r>
              <a:rPr lang="en-AU" dirty="0"/>
              <a:t>We need to show that the causal link is the best explanation, so rule out alternative explanations.</a:t>
            </a:r>
          </a:p>
        </p:txBody>
      </p:sp>
      <p:sp>
        <p:nvSpPr>
          <p:cNvPr id="4" name="Slide Number Placeholder 3"/>
          <p:cNvSpPr>
            <a:spLocks noGrp="1"/>
          </p:cNvSpPr>
          <p:nvPr>
            <p:ph type="sldNum" sz="quarter" idx="5"/>
          </p:nvPr>
        </p:nvSpPr>
        <p:spPr/>
        <p:txBody>
          <a:bodyPr/>
          <a:lstStyle/>
          <a:p>
            <a:fld id="{5CCE83EA-2AFD-3E40-8894-C734ED6AB643}" type="slidenum">
              <a:rPr lang="en-AU" smtClean="0"/>
              <a:pPr/>
              <a:t>51</a:t>
            </a:fld>
            <a:endParaRPr lang="en-AU" dirty="0"/>
          </a:p>
        </p:txBody>
      </p:sp>
    </p:spTree>
    <p:extLst>
      <p:ext uri="{BB962C8B-B14F-4D97-AF65-F5344CB8AC3E}">
        <p14:creationId xmlns:p14="http://schemas.microsoft.com/office/powerpoint/2010/main" val="823789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52</a:t>
            </a:fld>
            <a:endParaRPr lang="en-AU"/>
          </a:p>
        </p:txBody>
      </p:sp>
    </p:spTree>
    <p:extLst>
      <p:ext uri="{BB962C8B-B14F-4D97-AF65-F5344CB8AC3E}">
        <p14:creationId xmlns:p14="http://schemas.microsoft.com/office/powerpoint/2010/main" val="1388405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need to rule out other possible explanations, and run a controlled experiment. </a:t>
            </a:r>
          </a:p>
          <a:p>
            <a:endParaRPr lang="en-AU" dirty="0"/>
          </a:p>
          <a:p>
            <a:r>
              <a:rPr lang="en-AU" dirty="0"/>
              <a:t>Induce headache. Pill, see what proportion of people have their headache relieved.</a:t>
            </a:r>
          </a:p>
          <a:p>
            <a:endParaRPr lang="en-AU" dirty="0"/>
          </a:p>
          <a:p>
            <a:r>
              <a:rPr lang="en-AU" dirty="0"/>
              <a:t>Control group we hold fixed(“control for”) the potentially confounding causes, but don’t give them the </a:t>
            </a:r>
            <a:r>
              <a:rPr lang="en-AU" dirty="0" err="1"/>
              <a:t>pilll</a:t>
            </a:r>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53</a:t>
            </a:fld>
            <a:endParaRPr lang="en-AU"/>
          </a:p>
        </p:txBody>
      </p:sp>
    </p:spTree>
    <p:extLst>
      <p:ext uri="{BB962C8B-B14F-4D97-AF65-F5344CB8AC3E}">
        <p14:creationId xmlns:p14="http://schemas.microsoft.com/office/powerpoint/2010/main" val="1907911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the proportion of people whose headache is relieved in the treatment group is higher than in the control group, we have evidence that the intervention (Panadol) causes headache relief.</a:t>
            </a:r>
          </a:p>
        </p:txBody>
      </p:sp>
      <p:sp>
        <p:nvSpPr>
          <p:cNvPr id="4" name="Slide Number Placeholder 3"/>
          <p:cNvSpPr>
            <a:spLocks noGrp="1"/>
          </p:cNvSpPr>
          <p:nvPr>
            <p:ph type="sldNum" sz="quarter" idx="5"/>
          </p:nvPr>
        </p:nvSpPr>
        <p:spPr/>
        <p:txBody>
          <a:bodyPr/>
          <a:lstStyle/>
          <a:p>
            <a:fld id="{835CDD41-986E-43B1-B513-9D1E507E6D7F}" type="slidenum">
              <a:rPr lang="en-AU" smtClean="0"/>
              <a:t>54</a:t>
            </a:fld>
            <a:endParaRPr lang="en-AU"/>
          </a:p>
        </p:txBody>
      </p:sp>
    </p:spTree>
    <p:extLst>
      <p:ext uri="{BB962C8B-B14F-4D97-AF65-F5344CB8AC3E}">
        <p14:creationId xmlns:p14="http://schemas.microsoft.com/office/powerpoint/2010/main" val="3372691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the proportion of people whose headache is relieved in the treatment group is </a:t>
            </a:r>
            <a:r>
              <a:rPr lang="en-AU" b="1" dirty="0"/>
              <a:t>not higher</a:t>
            </a:r>
            <a:r>
              <a:rPr lang="en-AU" dirty="0"/>
              <a:t> than in the control group, we have </a:t>
            </a:r>
            <a:r>
              <a:rPr lang="en-AU" b="1" dirty="0"/>
              <a:t>shown </a:t>
            </a:r>
            <a:r>
              <a:rPr lang="en-AU" dirty="0"/>
              <a:t>that the intervention (Panadol) causes headache relief.</a:t>
            </a:r>
          </a:p>
          <a:p>
            <a:endParaRPr lang="en-AU" dirty="0"/>
          </a:p>
          <a:p>
            <a:r>
              <a:rPr lang="en-AU" dirty="0"/>
              <a:t>We haven’t conclusively shown that Panadol </a:t>
            </a:r>
            <a:r>
              <a:rPr lang="en-AU" b="1" dirty="0"/>
              <a:t>doesn’t </a:t>
            </a:r>
            <a:r>
              <a:rPr lang="en-AU" b="0" dirty="0"/>
              <a:t>cause headache relief, but we have no evidence to think that it does.</a:t>
            </a:r>
            <a:endParaRPr lang="en-AU" b="1" dirty="0"/>
          </a:p>
        </p:txBody>
      </p:sp>
      <p:sp>
        <p:nvSpPr>
          <p:cNvPr id="4" name="Slide Number Placeholder 3"/>
          <p:cNvSpPr>
            <a:spLocks noGrp="1"/>
          </p:cNvSpPr>
          <p:nvPr>
            <p:ph type="sldNum" sz="quarter" idx="5"/>
          </p:nvPr>
        </p:nvSpPr>
        <p:spPr/>
        <p:txBody>
          <a:bodyPr/>
          <a:lstStyle/>
          <a:p>
            <a:fld id="{835CDD41-986E-43B1-B513-9D1E507E6D7F}" type="slidenum">
              <a:rPr lang="en-AU" smtClean="0"/>
              <a:t>55</a:t>
            </a:fld>
            <a:endParaRPr lang="en-AU"/>
          </a:p>
        </p:txBody>
      </p:sp>
    </p:spTree>
    <p:extLst>
      <p:ext uri="{BB962C8B-B14F-4D97-AF65-F5344CB8AC3E}">
        <p14:creationId xmlns:p14="http://schemas.microsoft.com/office/powerpoint/2010/main" val="3906885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We’re overzealous, we see causal relationships where they don’t exist</a:t>
            </a:r>
          </a:p>
        </p:txBody>
      </p:sp>
      <p:sp>
        <p:nvSpPr>
          <p:cNvPr id="4" name="Slide Number Placeholder 3"/>
          <p:cNvSpPr>
            <a:spLocks noGrp="1"/>
          </p:cNvSpPr>
          <p:nvPr>
            <p:ph type="sldNum" sz="quarter" idx="5"/>
          </p:nvPr>
        </p:nvSpPr>
        <p:spPr/>
        <p:txBody>
          <a:bodyPr/>
          <a:lstStyle/>
          <a:p>
            <a:fld id="{835CDD41-986E-43B1-B513-9D1E507E6D7F}" type="slidenum">
              <a:rPr lang="en-AU" smtClean="0"/>
              <a:t>7</a:t>
            </a:fld>
            <a:endParaRPr lang="en-AU"/>
          </a:p>
        </p:txBody>
      </p:sp>
    </p:spTree>
    <p:extLst>
      <p:ext uri="{BB962C8B-B14F-4D97-AF65-F5344CB8AC3E}">
        <p14:creationId xmlns:p14="http://schemas.microsoft.com/office/powerpoint/2010/main" val="754975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Avenir Book" panose="02000503020000020003" pitchFamily="2" charset="0"/>
                <a:ea typeface="+mn-ea"/>
                <a:cs typeface="+mn-cs"/>
              </a:rPr>
              <a:t>We can keep </a:t>
            </a:r>
            <a:r>
              <a:rPr lang="en-AU" sz="1200" b="0" i="1" kern="1200" dirty="0">
                <a:solidFill>
                  <a:schemeClr val="tx1"/>
                </a:solidFill>
                <a:effectLst/>
                <a:latin typeface="Avenir Book" panose="02000503020000020003" pitchFamily="2" charset="0"/>
                <a:ea typeface="+mn-ea"/>
                <a:cs typeface="+mn-cs"/>
              </a:rPr>
              <a:t>all</a:t>
            </a:r>
            <a:r>
              <a:rPr lang="en-AU" sz="1200" b="0" i="0" kern="1200" dirty="0">
                <a:solidFill>
                  <a:schemeClr val="tx1"/>
                </a:solidFill>
                <a:effectLst/>
                <a:latin typeface="Avenir Book" panose="02000503020000020003" pitchFamily="2" charset="0"/>
                <a:ea typeface="+mn-ea"/>
                <a:cs typeface="+mn-cs"/>
              </a:rPr>
              <a:t> other factors constant while just changing one other variable by randomising our treatment and control groups.</a:t>
            </a:r>
          </a:p>
          <a:p>
            <a:endParaRPr lang="en-AU" sz="1200" b="0" i="0" kern="1200" dirty="0">
              <a:solidFill>
                <a:schemeClr val="tx1"/>
              </a:solidFill>
              <a:effectLst/>
              <a:latin typeface="Avenir Book" panose="02000503020000020003" pitchFamily="2" charset="0"/>
              <a:ea typeface="+mn-ea"/>
              <a:cs typeface="+mn-cs"/>
            </a:endParaRPr>
          </a:p>
          <a:p>
            <a:r>
              <a:rPr lang="en-AU" b="0" dirty="0"/>
              <a:t>Every person has equal chance of ending up in either group so </a:t>
            </a:r>
            <a:r>
              <a:rPr lang="en-AU" sz="1200" b="0" i="0" kern="1200" dirty="0">
                <a:solidFill>
                  <a:schemeClr val="tx1"/>
                </a:solidFill>
                <a:effectLst/>
                <a:latin typeface="Avenir Book" panose="02000503020000020003" pitchFamily="2" charset="0"/>
                <a:ea typeface="+mn-ea"/>
                <a:cs typeface="+mn-cs"/>
              </a:rPr>
              <a:t>we know that all potential confounding variables will be distributed in roughly the same way in both groups at the start of the experiment.</a:t>
            </a:r>
          </a:p>
          <a:p>
            <a:endParaRPr lang="en-AU" sz="1200" b="0" i="0" kern="1200" dirty="0">
              <a:solidFill>
                <a:schemeClr val="tx1"/>
              </a:solidFill>
              <a:effectLst/>
              <a:latin typeface="Avenir Book" panose="02000503020000020003" pitchFamily="2" charset="0"/>
              <a:ea typeface="+mn-ea"/>
              <a:cs typeface="+mn-cs"/>
            </a:endParaRPr>
          </a:p>
          <a:p>
            <a:endParaRPr lang="en-AU" sz="1200" b="0" i="0" kern="1200" dirty="0">
              <a:solidFill>
                <a:schemeClr val="tx1"/>
              </a:solidFill>
              <a:effectLst/>
              <a:latin typeface="Avenir Book" panose="02000503020000020003" pitchFamily="2" charset="0"/>
              <a:ea typeface="+mn-ea"/>
              <a:cs typeface="+mn-cs"/>
            </a:endParaRPr>
          </a:p>
          <a:p>
            <a:r>
              <a:rPr lang="en-AU" sz="1200" b="0" i="0" kern="1200" dirty="0">
                <a:solidFill>
                  <a:schemeClr val="tx1"/>
                </a:solidFill>
                <a:effectLst/>
                <a:latin typeface="Avenir Book" panose="02000503020000020003" pitchFamily="2" charset="0"/>
                <a:ea typeface="+mn-ea"/>
                <a:cs typeface="+mn-cs"/>
              </a:rPr>
              <a:t>Discussion in the reading about blind and double blind randomized controlled trials.</a:t>
            </a:r>
            <a:endParaRPr lang="en-AU" b="0" dirty="0"/>
          </a:p>
        </p:txBody>
      </p:sp>
      <p:sp>
        <p:nvSpPr>
          <p:cNvPr id="4" name="Slide Number Placeholder 3"/>
          <p:cNvSpPr>
            <a:spLocks noGrp="1"/>
          </p:cNvSpPr>
          <p:nvPr>
            <p:ph type="sldNum" sz="quarter" idx="5"/>
          </p:nvPr>
        </p:nvSpPr>
        <p:spPr/>
        <p:txBody>
          <a:bodyPr/>
          <a:lstStyle/>
          <a:p>
            <a:fld id="{835CDD41-986E-43B1-B513-9D1E507E6D7F}" type="slidenum">
              <a:rPr lang="en-AU" smtClean="0"/>
              <a:t>57</a:t>
            </a:fld>
            <a:endParaRPr lang="en-AU"/>
          </a:p>
        </p:txBody>
      </p:sp>
    </p:spTree>
    <p:extLst>
      <p:ext uri="{BB962C8B-B14F-4D97-AF65-F5344CB8AC3E}">
        <p14:creationId xmlns:p14="http://schemas.microsoft.com/office/powerpoint/2010/main" val="2111542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8</a:t>
            </a:fld>
            <a:endParaRPr lang="en-AU"/>
          </a:p>
        </p:txBody>
      </p:sp>
    </p:spTree>
    <p:extLst>
      <p:ext uri="{BB962C8B-B14F-4D97-AF65-F5344CB8AC3E}">
        <p14:creationId xmlns:p14="http://schemas.microsoft.com/office/powerpoint/2010/main" val="190401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pattern is; if A caused B then A happened before B.</a:t>
            </a:r>
          </a:p>
          <a:p>
            <a:endParaRPr lang="en-AU" dirty="0"/>
          </a:p>
          <a:p>
            <a:r>
              <a:rPr lang="en-AU" dirty="0"/>
              <a:t>Causes precede their effects. If A caused B, then it must be the case that A happened before B. </a:t>
            </a:r>
          </a:p>
          <a:p>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9</a:t>
            </a:fld>
            <a:endParaRPr lang="en-AU"/>
          </a:p>
        </p:txBody>
      </p:sp>
    </p:spTree>
    <p:extLst>
      <p:ext uri="{BB962C8B-B14F-4D97-AF65-F5344CB8AC3E}">
        <p14:creationId xmlns:p14="http://schemas.microsoft.com/office/powerpoint/2010/main" val="318369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Say I go out to dinner with friends, seafood buffet, and then I get sick 2 hours later. Naturally, I blame the seafood. </a:t>
            </a:r>
          </a:p>
          <a:p>
            <a:r>
              <a:rPr lang="en-AU" dirty="0"/>
              <a:t>However, none of my friends got sick, so my inference may not be reliable! Just because I ate the seafood and then got sick does not yet establish that the seafood was the </a:t>
            </a:r>
            <a:r>
              <a:rPr lang="en-AU" b="1" dirty="0"/>
              <a:t>cause. </a:t>
            </a:r>
            <a:endParaRPr lang="en-AU" dirty="0"/>
          </a:p>
        </p:txBody>
      </p:sp>
      <p:sp>
        <p:nvSpPr>
          <p:cNvPr id="4" name="Slide Number Placeholder 3"/>
          <p:cNvSpPr>
            <a:spLocks noGrp="1"/>
          </p:cNvSpPr>
          <p:nvPr>
            <p:ph type="sldNum" sz="quarter" idx="5"/>
          </p:nvPr>
        </p:nvSpPr>
        <p:spPr/>
        <p:txBody>
          <a:bodyPr/>
          <a:lstStyle/>
          <a:p>
            <a:fld id="{835CDD41-986E-43B1-B513-9D1E507E6D7F}" type="slidenum">
              <a:rPr lang="en-AU" smtClean="0"/>
              <a:t>10</a:t>
            </a:fld>
            <a:endParaRPr lang="en-AU"/>
          </a:p>
        </p:txBody>
      </p:sp>
    </p:spTree>
    <p:extLst>
      <p:ext uri="{BB962C8B-B14F-4D97-AF65-F5344CB8AC3E}">
        <p14:creationId xmlns:p14="http://schemas.microsoft.com/office/powerpoint/2010/main" val="270046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these cases we do not have good evidence for a causal link between event A and event B. For instance, if A is the new shoes and B is winning all subsequent soccer games, where is the evidence here that A has causes B? It could be the case that the team has a new coach, or that some injured players who are particularly good have returned to health and games. Or that the teams you played against after the shoe purchase were less skilled, or perhaps you’re neglecting the base rate! Something we’ll discuss in video 3. </a:t>
            </a:r>
          </a:p>
          <a:p>
            <a:endParaRPr lang="en-AU" dirty="0"/>
          </a:p>
          <a:p>
            <a:r>
              <a:rPr lang="en-AU" dirty="0"/>
              <a:t>So, how do we establish causal claims? General argument form is like this….</a:t>
            </a:r>
          </a:p>
        </p:txBody>
      </p:sp>
      <p:sp>
        <p:nvSpPr>
          <p:cNvPr id="4" name="Slide Number Placeholder 3"/>
          <p:cNvSpPr>
            <a:spLocks noGrp="1"/>
          </p:cNvSpPr>
          <p:nvPr>
            <p:ph type="sldNum" sz="quarter" idx="5"/>
          </p:nvPr>
        </p:nvSpPr>
        <p:spPr/>
        <p:txBody>
          <a:bodyPr/>
          <a:lstStyle/>
          <a:p>
            <a:fld id="{835CDD41-986E-43B1-B513-9D1E507E6D7F}" type="slidenum">
              <a:rPr lang="en-AU" smtClean="0"/>
              <a:t>11</a:t>
            </a:fld>
            <a:endParaRPr lang="en-AU"/>
          </a:p>
        </p:txBody>
      </p:sp>
    </p:spTree>
    <p:extLst>
      <p:ext uri="{BB962C8B-B14F-4D97-AF65-F5344CB8AC3E}">
        <p14:creationId xmlns:p14="http://schemas.microsoft.com/office/powerpoint/2010/main" val="88343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 form of inference to the best explanation. This is an inductive argument. </a:t>
            </a:r>
          </a:p>
        </p:txBody>
      </p:sp>
      <p:sp>
        <p:nvSpPr>
          <p:cNvPr id="4" name="Slide Number Placeholder 3"/>
          <p:cNvSpPr>
            <a:spLocks noGrp="1"/>
          </p:cNvSpPr>
          <p:nvPr>
            <p:ph type="sldNum" sz="quarter" idx="5"/>
          </p:nvPr>
        </p:nvSpPr>
        <p:spPr/>
        <p:txBody>
          <a:bodyPr/>
          <a:lstStyle/>
          <a:p>
            <a:fld id="{835CDD41-986E-43B1-B513-9D1E507E6D7F}" type="slidenum">
              <a:rPr lang="en-AU" smtClean="0"/>
              <a:t>12</a:t>
            </a:fld>
            <a:endParaRPr lang="en-AU"/>
          </a:p>
        </p:txBody>
      </p:sp>
    </p:spTree>
    <p:extLst>
      <p:ext uri="{BB962C8B-B14F-4D97-AF65-F5344CB8AC3E}">
        <p14:creationId xmlns:p14="http://schemas.microsoft.com/office/powerpoint/2010/main" val="5890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7F60-D58D-D84A-80BD-68D721E1662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B1345C3E-06C8-1047-9EA1-C018F92468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C9AB995D-432B-C149-8CA7-87E8975AE60C}"/>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5" name="Footer Placeholder 4">
            <a:extLst>
              <a:ext uri="{FF2B5EF4-FFF2-40B4-BE49-F238E27FC236}">
                <a16:creationId xmlns:a16="http://schemas.microsoft.com/office/drawing/2014/main" id="{F76077FC-BB08-3444-8787-A9337C2735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3199A4-160B-9D4C-9C9E-8D16515DEADA}"/>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182230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32716-1241-654C-8CDA-8AA71D49C463}"/>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6F8A9864-413B-F24E-B16F-08EA74C852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E9961A9B-8B18-A041-AA61-F0D19667F215}"/>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5" name="Footer Placeholder 4">
            <a:extLst>
              <a:ext uri="{FF2B5EF4-FFF2-40B4-BE49-F238E27FC236}">
                <a16:creationId xmlns:a16="http://schemas.microsoft.com/office/drawing/2014/main" id="{921E8874-1C97-0F49-A0D7-1E571B11FB3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C8662D2-4927-0A47-BFA4-3E8FE0363F07}"/>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770721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C0CC0C-6080-6E4B-A98D-C6A44993AC7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D049274E-2A99-8C4F-ACE0-C5DE743DE96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7BD89047-533D-7B42-BC8B-466831475272}"/>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5" name="Footer Placeholder 4">
            <a:extLst>
              <a:ext uri="{FF2B5EF4-FFF2-40B4-BE49-F238E27FC236}">
                <a16:creationId xmlns:a16="http://schemas.microsoft.com/office/drawing/2014/main" id="{17BE999F-B598-A743-8FCC-0E1173B52E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EE5097-0898-2C41-B232-A399DBD0B4CD}"/>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477980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FB57B-71A3-4A95-A4C2-0A0700F1CB07}" type="datetimeFigureOut">
              <a:rPr lang="en-AU" smtClean="0"/>
              <a:t>17/4/2023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61413D2-25FE-41C0-86A6-FEC154C10C22}" type="slidenum">
              <a:rPr lang="en-AU" smtClean="0"/>
              <a:t>‹#›</a:t>
            </a:fld>
            <a:endParaRPr lang="en-AU"/>
          </a:p>
        </p:txBody>
      </p:sp>
    </p:spTree>
    <p:extLst>
      <p:ext uri="{BB962C8B-B14F-4D97-AF65-F5344CB8AC3E}">
        <p14:creationId xmlns:p14="http://schemas.microsoft.com/office/powerpoint/2010/main" val="26405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28CD-421A-C647-98DC-DA0DF510A0DE}"/>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89025A48-5254-1345-AD14-6CBA4B9E9B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A95C851-96A7-1F40-919E-C025B3FD930E}"/>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5" name="Footer Placeholder 4">
            <a:extLst>
              <a:ext uri="{FF2B5EF4-FFF2-40B4-BE49-F238E27FC236}">
                <a16:creationId xmlns:a16="http://schemas.microsoft.com/office/drawing/2014/main" id="{C161F8F7-D93D-B043-A152-F78C04B3761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7E37833-69FB-1A4A-948D-FDEF2253CE72}"/>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304262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3D84-DE3F-6A43-AF73-877241E5776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D962D933-A20A-384C-8155-FD02CD187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66F0DF3-4F64-6044-A08E-3DBDDE3DC4D1}"/>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5" name="Footer Placeholder 4">
            <a:extLst>
              <a:ext uri="{FF2B5EF4-FFF2-40B4-BE49-F238E27FC236}">
                <a16:creationId xmlns:a16="http://schemas.microsoft.com/office/drawing/2014/main" id="{A9C91868-0E74-7941-A49B-6FA3158020C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4058403-DBB6-9F4B-A598-C042E95FBE30}"/>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6642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6D68-7568-B846-902C-81E83137B56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F160A681-CEEC-FF47-B82A-3D22C13260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65359E51-24FA-5C48-ACBA-9B680F48B05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92968FF9-913F-FB46-BFC6-586297B99941}"/>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6" name="Footer Placeholder 5">
            <a:extLst>
              <a:ext uri="{FF2B5EF4-FFF2-40B4-BE49-F238E27FC236}">
                <a16:creationId xmlns:a16="http://schemas.microsoft.com/office/drawing/2014/main" id="{3FB816A6-5A3D-E144-A703-39FEE9A9862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D3EED9A-924E-354C-9A77-CE78D4153380}"/>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75980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B124-9641-BA4E-8C17-947911F50738}"/>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FBED92FE-78A0-CF40-8306-B624C409AF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B80F185-2242-934E-BD13-254EC51266E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0A08DC0-805A-BD4D-BEE8-F97B82C68C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C58D98-8FDE-4243-8722-6DAAE9D89BE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087D52DC-98BE-5D41-A905-CDF6FB30D613}"/>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8" name="Footer Placeholder 7">
            <a:extLst>
              <a:ext uri="{FF2B5EF4-FFF2-40B4-BE49-F238E27FC236}">
                <a16:creationId xmlns:a16="http://schemas.microsoft.com/office/drawing/2014/main" id="{58B68205-F500-C84B-880C-F79B8C63E2A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F3C956D-5865-1A44-8E83-6F3AE7A9E630}"/>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3817101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036B-0FE2-8A41-A2CD-369A41B167D4}"/>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8AEBDFB6-AA43-A444-9847-0524FE93EC84}"/>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4" name="Footer Placeholder 3">
            <a:extLst>
              <a:ext uri="{FF2B5EF4-FFF2-40B4-BE49-F238E27FC236}">
                <a16:creationId xmlns:a16="http://schemas.microsoft.com/office/drawing/2014/main" id="{1F5B2A8B-FAC6-C54F-B3C3-853909AFE24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3D1F89B-171A-CA42-8C53-48FF6DC3F443}"/>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9770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84194-9FD4-CD49-9120-7AE661F0F7EC}"/>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3" name="Footer Placeholder 2">
            <a:extLst>
              <a:ext uri="{FF2B5EF4-FFF2-40B4-BE49-F238E27FC236}">
                <a16:creationId xmlns:a16="http://schemas.microsoft.com/office/drawing/2014/main" id="{841F2D1B-2427-0C49-8BE4-472FF582AE3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F4BB28-398A-0847-94FE-A4E2237B58E8}"/>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989322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2061-E832-2747-982F-0E532EDAB0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10FEC16D-F089-3942-8D65-23DE8AAC9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66DC13A9-B709-2A4C-A296-34CF10A55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85EA10-BC72-9B48-B93E-33DCE88F4D6D}"/>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6" name="Footer Placeholder 5">
            <a:extLst>
              <a:ext uri="{FF2B5EF4-FFF2-40B4-BE49-F238E27FC236}">
                <a16:creationId xmlns:a16="http://schemas.microsoft.com/office/drawing/2014/main" id="{1D1D73E6-15D6-6149-8A1E-A5F2F8BECC1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309CDCC-93C8-0C4D-96E9-ADE4546CF3BA}"/>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118626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54D2-4EEE-2742-A405-5A1E92CFB3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F4411C13-789B-4946-96DB-A2C5DD3FCC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D4504A7-2008-9D41-B081-CB6BE7926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CC3577-F8B9-1149-ADEB-FC6ECEE77BEB}"/>
              </a:ext>
            </a:extLst>
          </p:cNvPr>
          <p:cNvSpPr>
            <a:spLocks noGrp="1"/>
          </p:cNvSpPr>
          <p:nvPr>
            <p:ph type="dt" sz="half" idx="10"/>
          </p:nvPr>
        </p:nvSpPr>
        <p:spPr/>
        <p:txBody>
          <a:bodyPr/>
          <a:lstStyle/>
          <a:p>
            <a:fld id="{8B817983-11D4-424B-AFB4-C471ECBC91EF}" type="datetimeFigureOut">
              <a:rPr lang="en-AU" smtClean="0"/>
              <a:t>17/4/2023</a:t>
            </a:fld>
            <a:endParaRPr lang="en-AU"/>
          </a:p>
        </p:txBody>
      </p:sp>
      <p:sp>
        <p:nvSpPr>
          <p:cNvPr id="6" name="Footer Placeholder 5">
            <a:extLst>
              <a:ext uri="{FF2B5EF4-FFF2-40B4-BE49-F238E27FC236}">
                <a16:creationId xmlns:a16="http://schemas.microsoft.com/office/drawing/2014/main" id="{5B6295CA-9058-6345-B2A9-D08974D5AC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FADE128-5348-1C4F-B1A6-C3A2A3B1784C}"/>
              </a:ext>
            </a:extLst>
          </p:cNvPr>
          <p:cNvSpPr>
            <a:spLocks noGrp="1"/>
          </p:cNvSpPr>
          <p:nvPr>
            <p:ph type="sldNum" sz="quarter" idx="12"/>
          </p:nvPr>
        </p:nvSpPr>
        <p:spPr/>
        <p:txBody>
          <a:bodyPr/>
          <a:lstStyle/>
          <a:p>
            <a:fld id="{4291565A-1AD0-8545-B6A9-35BDB61D7054}" type="slidenum">
              <a:rPr lang="en-AU" smtClean="0"/>
              <a:t>‹#›</a:t>
            </a:fld>
            <a:endParaRPr lang="en-AU"/>
          </a:p>
        </p:txBody>
      </p:sp>
    </p:spTree>
    <p:extLst>
      <p:ext uri="{BB962C8B-B14F-4D97-AF65-F5344CB8AC3E}">
        <p14:creationId xmlns:p14="http://schemas.microsoft.com/office/powerpoint/2010/main" val="959397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122188-6356-CC4B-BFD0-174323E74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CBF9D71F-CE76-AB40-ACB2-92CC0BA18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4" name="Date Placeholder 3">
            <a:extLst>
              <a:ext uri="{FF2B5EF4-FFF2-40B4-BE49-F238E27FC236}">
                <a16:creationId xmlns:a16="http://schemas.microsoft.com/office/drawing/2014/main" id="{F0270A25-E764-C646-A5B1-81D166AD0E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venir Book" panose="02000503020000020003" pitchFamily="2" charset="0"/>
              </a:defRPr>
            </a:lvl1pPr>
          </a:lstStyle>
          <a:p>
            <a:fld id="{8B817983-11D4-424B-AFB4-C471ECBC91EF}" type="datetimeFigureOut">
              <a:rPr lang="en-AU" smtClean="0"/>
              <a:pPr/>
              <a:t>17/4/2023</a:t>
            </a:fld>
            <a:endParaRPr lang="en-AU" dirty="0"/>
          </a:p>
        </p:txBody>
      </p:sp>
      <p:sp>
        <p:nvSpPr>
          <p:cNvPr id="5" name="Footer Placeholder 4">
            <a:extLst>
              <a:ext uri="{FF2B5EF4-FFF2-40B4-BE49-F238E27FC236}">
                <a16:creationId xmlns:a16="http://schemas.microsoft.com/office/drawing/2014/main" id="{F27045D9-3AF6-6D48-BE71-70C782E0F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venir Book" panose="02000503020000020003" pitchFamily="2" charset="0"/>
              </a:defRPr>
            </a:lvl1pPr>
          </a:lstStyle>
          <a:p>
            <a:endParaRPr lang="en-AU" dirty="0"/>
          </a:p>
        </p:txBody>
      </p:sp>
      <p:sp>
        <p:nvSpPr>
          <p:cNvPr id="6" name="Slide Number Placeholder 5">
            <a:extLst>
              <a:ext uri="{FF2B5EF4-FFF2-40B4-BE49-F238E27FC236}">
                <a16:creationId xmlns:a16="http://schemas.microsoft.com/office/drawing/2014/main" id="{A8500A6A-48E2-5349-8EF8-F2C1EC4A4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venir Book" panose="02000503020000020003" pitchFamily="2" charset="0"/>
              </a:defRPr>
            </a:lvl1pPr>
          </a:lstStyle>
          <a:p>
            <a:fld id="{4291565A-1AD0-8545-B6A9-35BDB61D7054}" type="slidenum">
              <a:rPr lang="en-AU" smtClean="0"/>
              <a:pPr/>
              <a:t>‹#›</a:t>
            </a:fld>
            <a:endParaRPr lang="en-AU" dirty="0"/>
          </a:p>
        </p:txBody>
      </p:sp>
    </p:spTree>
    <p:extLst>
      <p:ext uri="{BB962C8B-B14F-4D97-AF65-F5344CB8AC3E}">
        <p14:creationId xmlns:p14="http://schemas.microsoft.com/office/powerpoint/2010/main" val="3282217041"/>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Lst>
  <p:txStyles>
    <p:titleStyle>
      <a:lvl1pPr algn="l" defTabSz="914400" rtl="0" eaLnBrk="1" latinLnBrk="0" hangingPunct="1">
        <a:lnSpc>
          <a:spcPct val="90000"/>
        </a:lnSpc>
        <a:spcBef>
          <a:spcPct val="0"/>
        </a:spcBef>
        <a:buNone/>
        <a:defRPr sz="44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1.gif"/><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tmp"/><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3.tmp"/><Relationship Id="rId3" Type="http://schemas.openxmlformats.org/officeDocument/2006/relationships/image" Target="../media/image20.png"/><Relationship Id="rId7" Type="http://schemas.microsoft.com/office/2007/relationships/hdphoto" Target="../media/hdphoto3.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gif"/><Relationship Id="rId4" Type="http://schemas.microsoft.com/office/2007/relationships/hdphoto" Target="../media/hdphoto2.wdp"/><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microsoft.com/office/2007/relationships/hdphoto" Target="../media/hdphoto3.wdp"/><Relationship Id="rId2" Type="http://schemas.openxmlformats.org/officeDocument/2006/relationships/image" Target="../media/image23.tmp"/><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gif"/><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tmp"/></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tmp"/></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9.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3.tmp"/><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8.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www.tylervigen.com/spurious-correlations" TargetMode="External"/><Relationship Id="rId3" Type="http://schemas.openxmlformats.org/officeDocument/2006/relationships/image" Target="../media/image23.tmp"/><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40.jpg"/><Relationship Id="rId7" Type="http://schemas.microsoft.com/office/2007/relationships/hdphoto" Target="../media/hdphoto6.wdp"/><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4.png"/></Relationships>
</file>

<file path=ppt/slides/_rels/slide53.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40.jpg"/><Relationship Id="rId7" Type="http://schemas.microsoft.com/office/2007/relationships/hdphoto" Target="../media/hdphoto6.wdp"/><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40.jpg"/><Relationship Id="rId7" Type="http://schemas.microsoft.com/office/2007/relationships/hdphoto" Target="../media/hdphoto6.wdp"/><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40.jpg"/><Relationship Id="rId7" Type="http://schemas.microsoft.com/office/2007/relationships/hdphoto" Target="../media/hdphoto6.wdp"/><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3" Type="http://schemas.openxmlformats.org/officeDocument/2006/relationships/image" Target="../media/image41.png"/><Relationship Id="rId21" Type="http://schemas.openxmlformats.org/officeDocument/2006/relationships/image" Target="../media/image58.svg"/><Relationship Id="rId7" Type="http://schemas.openxmlformats.org/officeDocument/2006/relationships/image" Target="../media/image44.jpg"/><Relationship Id="rId12" Type="http://schemas.openxmlformats.org/officeDocument/2006/relationships/image" Target="../media/image49.png"/><Relationship Id="rId17" Type="http://schemas.openxmlformats.org/officeDocument/2006/relationships/image" Target="../media/image54.svg"/><Relationship Id="rId25" Type="http://schemas.openxmlformats.org/officeDocument/2006/relationships/image" Target="../media/image62.svg"/><Relationship Id="rId2" Type="http://schemas.openxmlformats.org/officeDocument/2006/relationships/notesSlide" Target="../notesSlides/notesSlide40.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48.svg"/><Relationship Id="rId24" Type="http://schemas.openxmlformats.org/officeDocument/2006/relationships/image" Target="../media/image61.png"/><Relationship Id="rId5" Type="http://schemas.openxmlformats.org/officeDocument/2006/relationships/image" Target="../media/image43.png"/><Relationship Id="rId15" Type="http://schemas.openxmlformats.org/officeDocument/2006/relationships/image" Target="../media/image52.svg"/><Relationship Id="rId23" Type="http://schemas.openxmlformats.org/officeDocument/2006/relationships/image" Target="../media/image60.sv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42.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3CCEDF-4EAB-354D-BF0B-43BA961680AF}"/>
              </a:ext>
            </a:extLst>
          </p:cNvPr>
          <p:cNvSpPr>
            <a:spLocks noGrp="1"/>
          </p:cNvSpPr>
          <p:nvPr>
            <p:ph type="ctrTitle"/>
          </p:nvPr>
        </p:nvSpPr>
        <p:spPr>
          <a:xfrm>
            <a:off x="3581400" y="965580"/>
            <a:ext cx="5204489" cy="3160593"/>
          </a:xfrm>
        </p:spPr>
        <p:txBody>
          <a:bodyPr>
            <a:normAutofit/>
          </a:bodyPr>
          <a:lstStyle/>
          <a:p>
            <a:r>
              <a:rPr lang="en-AU" sz="5400" dirty="0">
                <a:solidFill>
                  <a:schemeClr val="bg1"/>
                </a:solidFill>
              </a:rPr>
              <a:t>Critical Thinking</a:t>
            </a:r>
            <a:br>
              <a:rPr lang="en-AU" sz="5400" dirty="0">
                <a:solidFill>
                  <a:schemeClr val="bg1"/>
                </a:solidFill>
              </a:rPr>
            </a:br>
            <a:r>
              <a:rPr lang="en-AU" sz="5400" dirty="0">
                <a:solidFill>
                  <a:schemeClr val="bg1"/>
                </a:solidFill>
              </a:rPr>
              <a:t>S1 2023</a:t>
            </a:r>
          </a:p>
        </p:txBody>
      </p:sp>
      <p:sp>
        <p:nvSpPr>
          <p:cNvPr id="3" name="Subtitle 2">
            <a:extLst>
              <a:ext uri="{FF2B5EF4-FFF2-40B4-BE49-F238E27FC236}">
                <a16:creationId xmlns:a16="http://schemas.microsoft.com/office/drawing/2014/main" id="{77C310A9-5BCD-8C4B-BC79-DB2BA2D40164}"/>
              </a:ext>
            </a:extLst>
          </p:cNvPr>
          <p:cNvSpPr>
            <a:spLocks noGrp="1"/>
          </p:cNvSpPr>
          <p:nvPr>
            <p:ph type="subTitle" idx="1"/>
          </p:nvPr>
        </p:nvSpPr>
        <p:spPr>
          <a:xfrm>
            <a:off x="3820817" y="4409960"/>
            <a:ext cx="4508641" cy="1116414"/>
          </a:xfrm>
        </p:spPr>
        <p:txBody>
          <a:bodyPr>
            <a:normAutofit/>
          </a:bodyPr>
          <a:lstStyle/>
          <a:p>
            <a:r>
              <a:rPr lang="en-AU" sz="2000" dirty="0">
                <a:solidFill>
                  <a:schemeClr val="bg1"/>
                </a:solidFill>
              </a:rPr>
              <a:t> Dr. Iwan Williams</a:t>
            </a:r>
          </a:p>
          <a:p>
            <a:r>
              <a:rPr lang="en-AU" sz="2000" dirty="0">
                <a:solidFill>
                  <a:schemeClr val="bg1"/>
                </a:solidFill>
              </a:rPr>
              <a:t>Email: iwan.williams1@monash.edu</a:t>
            </a: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pic>
        <p:nvPicPr>
          <p:cNvPr id="5" name="Graphic 4" descr="Head with gears outline">
            <a:extLst>
              <a:ext uri="{FF2B5EF4-FFF2-40B4-BE49-F238E27FC236}">
                <a16:creationId xmlns:a16="http://schemas.microsoft.com/office/drawing/2014/main" id="{4F83BC4B-A9C7-1E44-9359-68745BBA90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99221" y="2106438"/>
            <a:ext cx="1657842" cy="1657842"/>
          </a:xfrm>
          <a:prstGeom prst="rect">
            <a:avLst/>
          </a:prstGeom>
        </p:spPr>
      </p:pic>
      <p:pic>
        <p:nvPicPr>
          <p:cNvPr id="7" name="Graphic 6" descr="Customer review outline">
            <a:extLst>
              <a:ext uri="{FF2B5EF4-FFF2-40B4-BE49-F238E27FC236}">
                <a16:creationId xmlns:a16="http://schemas.microsoft.com/office/drawing/2014/main" id="{26D5C863-2A9C-EC44-9D5D-7E2EC637BC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2530" y="5323194"/>
            <a:ext cx="1278934" cy="1278934"/>
          </a:xfrm>
          <a:prstGeom prst="rect">
            <a:avLst/>
          </a:prstGeom>
        </p:spPr>
      </p:pic>
      <p:pic>
        <p:nvPicPr>
          <p:cNvPr id="11" name="Graphic 10" descr="Question Mark with solid fill">
            <a:extLst>
              <a:ext uri="{FF2B5EF4-FFF2-40B4-BE49-F238E27FC236}">
                <a16:creationId xmlns:a16="http://schemas.microsoft.com/office/drawing/2014/main" id="{9AFEE23E-000B-F84E-8991-528DFEBB60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6223" y="900394"/>
            <a:ext cx="914400" cy="914400"/>
          </a:xfrm>
          <a:prstGeom prst="rect">
            <a:avLst/>
          </a:prstGeom>
        </p:spPr>
      </p:pic>
      <p:pic>
        <p:nvPicPr>
          <p:cNvPr id="15" name="Graphic 14" descr="Megaphone outline">
            <a:extLst>
              <a:ext uri="{FF2B5EF4-FFF2-40B4-BE49-F238E27FC236}">
                <a16:creationId xmlns:a16="http://schemas.microsoft.com/office/drawing/2014/main" id="{AA3BDC27-7E23-D846-B918-8E28B807EF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55859" y="229217"/>
            <a:ext cx="914400" cy="914400"/>
          </a:xfrm>
          <a:prstGeom prst="rect">
            <a:avLst/>
          </a:prstGeom>
        </p:spPr>
      </p:pic>
    </p:spTree>
    <p:extLst>
      <p:ext uri="{BB962C8B-B14F-4D97-AF65-F5344CB8AC3E}">
        <p14:creationId xmlns:p14="http://schemas.microsoft.com/office/powerpoint/2010/main" val="233536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4E8F04-5D2B-4891-8D71-18F1A5B26742}"/>
              </a:ext>
            </a:extLst>
          </p:cNvPr>
          <p:cNvSpPr>
            <a:spLocks noGrp="1"/>
          </p:cNvSpPr>
          <p:nvPr>
            <p:ph type="title"/>
          </p:nvPr>
        </p:nvSpPr>
        <p:spPr/>
        <p:txBody>
          <a:bodyPr/>
          <a:lstStyle/>
          <a:p>
            <a:r>
              <a:rPr lang="en-AU" dirty="0"/>
              <a:t>Post-hoc fallacy</a:t>
            </a:r>
          </a:p>
        </p:txBody>
      </p:sp>
      <p:sp>
        <p:nvSpPr>
          <p:cNvPr id="6" name="TextBox 5">
            <a:extLst>
              <a:ext uri="{FF2B5EF4-FFF2-40B4-BE49-F238E27FC236}">
                <a16:creationId xmlns:a16="http://schemas.microsoft.com/office/drawing/2014/main" id="{9EED5443-F99D-47E5-BEF6-45394FEAD00E}"/>
              </a:ext>
            </a:extLst>
          </p:cNvPr>
          <p:cNvSpPr txBox="1"/>
          <p:nvPr/>
        </p:nvSpPr>
        <p:spPr>
          <a:xfrm>
            <a:off x="2851836" y="1786060"/>
            <a:ext cx="6000643" cy="120032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AU" sz="2400" b="0" i="0" u="none" strike="noStrike" kern="1200" cap="none" spc="0" normalizeH="0" baseline="0" noProof="0" dirty="0">
                <a:ln>
                  <a:noFill/>
                </a:ln>
                <a:solidFill>
                  <a:srgbClr val="000000"/>
                </a:solidFill>
                <a:effectLst/>
                <a:uLnTx/>
                <a:uFillTx/>
                <a:latin typeface="Gill Sans MT" panose="020B0502020104020203"/>
                <a:ea typeface="+mn-ea"/>
                <a:cs typeface="+mn-cs"/>
              </a:rPr>
              <a:t>A happened and then B happened later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Gill Sans MT" panose="020B0502020104020203"/>
                <a:ea typeface="+mn-ea"/>
                <a:cs typeface="+mn-cs"/>
              </a:rPr>
              <a:t>Therefore,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Gill Sans MT" panose="020B0502020104020203"/>
                <a:ea typeface="+mn-ea"/>
                <a:cs typeface="+mn-cs"/>
              </a:rPr>
              <a:t>C:  A caused B</a:t>
            </a:r>
          </a:p>
        </p:txBody>
      </p:sp>
      <p:pic>
        <p:nvPicPr>
          <p:cNvPr id="2052" name="Picture 4" descr="4 safe tried and tested ways to induce vomiting | TheHealthSite.com">
            <a:extLst>
              <a:ext uri="{FF2B5EF4-FFF2-40B4-BE49-F238E27FC236}">
                <a16:creationId xmlns:a16="http://schemas.microsoft.com/office/drawing/2014/main" id="{EA566B0A-6A48-4D0D-9347-BD8A8D127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0" y="3429635"/>
            <a:ext cx="5094395" cy="2745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A bowl of seafood&#10;&#10;Description automatically generated with low confidence">
            <a:extLst>
              <a:ext uri="{FF2B5EF4-FFF2-40B4-BE49-F238E27FC236}">
                <a16:creationId xmlns:a16="http://schemas.microsoft.com/office/drawing/2014/main" id="{CE9B190D-696D-4B23-A4EB-D1A0099FCA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33790" y="3612515"/>
            <a:ext cx="5120640" cy="2880360"/>
          </a:xfrm>
        </p:spPr>
      </p:pic>
    </p:spTree>
    <p:extLst>
      <p:ext uri="{BB962C8B-B14F-4D97-AF65-F5344CB8AC3E}">
        <p14:creationId xmlns:p14="http://schemas.microsoft.com/office/powerpoint/2010/main" val="15099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4E8F04-5D2B-4891-8D71-18F1A5B26742}"/>
              </a:ext>
            </a:extLst>
          </p:cNvPr>
          <p:cNvSpPr>
            <a:spLocks noGrp="1"/>
          </p:cNvSpPr>
          <p:nvPr>
            <p:ph type="title"/>
          </p:nvPr>
        </p:nvSpPr>
        <p:spPr/>
        <p:txBody>
          <a:bodyPr/>
          <a:lstStyle/>
          <a:p>
            <a:r>
              <a:rPr lang="en-AU" dirty="0"/>
              <a:t>Post-hoc fallacy</a:t>
            </a:r>
          </a:p>
        </p:txBody>
      </p:sp>
      <p:sp>
        <p:nvSpPr>
          <p:cNvPr id="5" name="Content Placeholder 4">
            <a:extLst>
              <a:ext uri="{FF2B5EF4-FFF2-40B4-BE49-F238E27FC236}">
                <a16:creationId xmlns:a16="http://schemas.microsoft.com/office/drawing/2014/main" id="{792F5EFB-DBFE-4300-9479-210D3B1BC835}"/>
              </a:ext>
            </a:extLst>
          </p:cNvPr>
          <p:cNvSpPr>
            <a:spLocks noGrp="1"/>
          </p:cNvSpPr>
          <p:nvPr>
            <p:ph idx="1"/>
          </p:nvPr>
        </p:nvSpPr>
        <p:spPr>
          <a:xfrm>
            <a:off x="592257" y="3725052"/>
            <a:ext cx="10383520" cy="3313077"/>
          </a:xfrm>
        </p:spPr>
        <p:txBody>
          <a:bodyPr>
            <a:noAutofit/>
          </a:bodyPr>
          <a:lstStyle/>
          <a:p>
            <a:pPr marL="0" indent="0">
              <a:buNone/>
            </a:pPr>
            <a:r>
              <a:rPr lang="en-AU" sz="2000" b="1" dirty="0"/>
              <a:t>Counter examples!</a:t>
            </a:r>
          </a:p>
          <a:p>
            <a:r>
              <a:rPr lang="en-AU" sz="2000" dirty="0"/>
              <a:t>The rooster crowed and then the sun came up. Therefore, the rooster caused the sun to rise.</a:t>
            </a:r>
          </a:p>
          <a:p>
            <a:r>
              <a:rPr lang="en-US" sz="2000" dirty="0"/>
              <a:t>Our soccer team was losing until I bought new shoes. My lucky shoes are winning us the league!</a:t>
            </a:r>
          </a:p>
          <a:p>
            <a:r>
              <a:rPr lang="en-US" sz="2000" dirty="0"/>
              <a:t>…</a:t>
            </a:r>
            <a:endParaRPr lang="en-AU" sz="2000" dirty="0"/>
          </a:p>
        </p:txBody>
      </p:sp>
      <p:sp>
        <p:nvSpPr>
          <p:cNvPr id="6" name="TextBox 5">
            <a:extLst>
              <a:ext uri="{FF2B5EF4-FFF2-40B4-BE49-F238E27FC236}">
                <a16:creationId xmlns:a16="http://schemas.microsoft.com/office/drawing/2014/main" id="{9EED5443-F99D-47E5-BEF6-45394FEAD00E}"/>
              </a:ext>
            </a:extLst>
          </p:cNvPr>
          <p:cNvSpPr txBox="1"/>
          <p:nvPr/>
        </p:nvSpPr>
        <p:spPr>
          <a:xfrm>
            <a:off x="1470837" y="1616371"/>
            <a:ext cx="9250325" cy="1938992"/>
          </a:xfrm>
          <a:prstGeom prst="rect">
            <a:avLst/>
          </a:prstGeom>
          <a:noFill/>
        </p:spPr>
        <p:txBody>
          <a:bodyPr wrap="square" rtlCol="0">
            <a:spAutoFit/>
          </a:bodyPr>
          <a:lstStyle/>
          <a:p>
            <a:endParaRPr lang="en-AU" sz="2400" dirty="0">
              <a:latin typeface="Avenir Book" panose="02000503020000020003" pitchFamily="2" charset="0"/>
            </a:endParaRPr>
          </a:p>
          <a:p>
            <a:pPr marL="514350" indent="-514350">
              <a:buFont typeface="Arial" panose="020B0604020202020204" pitchFamily="34" charset="0"/>
              <a:buAutoNum type="arabicPeriod"/>
            </a:pPr>
            <a:r>
              <a:rPr lang="en-AU" sz="2400" b="1" dirty="0">
                <a:latin typeface="Avenir Book" panose="02000503020000020003" pitchFamily="2" charset="0"/>
              </a:rPr>
              <a:t>A</a:t>
            </a:r>
            <a:r>
              <a:rPr lang="en-AU" sz="2400" dirty="0">
                <a:latin typeface="Avenir Book" panose="02000503020000020003" pitchFamily="2" charset="0"/>
              </a:rPr>
              <a:t> happened and then </a:t>
            </a:r>
            <a:r>
              <a:rPr lang="en-AU" sz="2400" b="1" dirty="0">
                <a:latin typeface="Avenir Book" panose="02000503020000020003" pitchFamily="2" charset="0"/>
              </a:rPr>
              <a:t>B</a:t>
            </a:r>
            <a:r>
              <a:rPr lang="en-AU" sz="2400" dirty="0">
                <a:latin typeface="Avenir Book" panose="02000503020000020003" pitchFamily="2" charset="0"/>
              </a:rPr>
              <a:t> happened later.</a:t>
            </a:r>
          </a:p>
          <a:p>
            <a:r>
              <a:rPr lang="en-AU" sz="2400" dirty="0">
                <a:latin typeface="Avenir Book" panose="02000503020000020003" pitchFamily="2" charset="0"/>
              </a:rPr>
              <a:t>Therefore,</a:t>
            </a:r>
          </a:p>
          <a:p>
            <a:r>
              <a:rPr lang="en-AU" sz="2400" dirty="0">
                <a:latin typeface="Avenir Book" panose="02000503020000020003" pitchFamily="2" charset="0"/>
              </a:rPr>
              <a:t>C.     </a:t>
            </a:r>
            <a:r>
              <a:rPr lang="en-AU" sz="2400" b="1" dirty="0">
                <a:latin typeface="Avenir Book" panose="02000503020000020003" pitchFamily="2" charset="0"/>
              </a:rPr>
              <a:t>A</a:t>
            </a:r>
            <a:r>
              <a:rPr lang="en-AU" sz="2400" dirty="0">
                <a:latin typeface="Avenir Book" panose="02000503020000020003" pitchFamily="2" charset="0"/>
              </a:rPr>
              <a:t> caused </a:t>
            </a:r>
            <a:r>
              <a:rPr lang="en-AU" sz="2400" b="1" dirty="0">
                <a:latin typeface="Avenir Book" panose="02000503020000020003" pitchFamily="2" charset="0"/>
              </a:rPr>
              <a:t>B</a:t>
            </a:r>
            <a:r>
              <a:rPr lang="en-AU" sz="2400" dirty="0">
                <a:latin typeface="Avenir Book" panose="02000503020000020003" pitchFamily="2" charset="0"/>
              </a:rPr>
              <a:t>.</a:t>
            </a:r>
          </a:p>
          <a:p>
            <a:endParaRPr lang="en-AU" sz="2400" dirty="0">
              <a:latin typeface="Avenir Book" panose="02000503020000020003" pitchFamily="2" charset="0"/>
            </a:endParaRPr>
          </a:p>
        </p:txBody>
      </p:sp>
    </p:spTree>
    <p:extLst>
      <p:ext uri="{BB962C8B-B14F-4D97-AF65-F5344CB8AC3E}">
        <p14:creationId xmlns:p14="http://schemas.microsoft.com/office/powerpoint/2010/main" val="15890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F52C-07C8-4FFD-9553-FD85045E0367}"/>
              </a:ext>
            </a:extLst>
          </p:cNvPr>
          <p:cNvSpPr>
            <a:spLocks noGrp="1"/>
          </p:cNvSpPr>
          <p:nvPr>
            <p:ph type="title"/>
          </p:nvPr>
        </p:nvSpPr>
        <p:spPr>
          <a:xfrm>
            <a:off x="838200" y="599041"/>
            <a:ext cx="10515600" cy="1325563"/>
          </a:xfrm>
        </p:spPr>
        <p:txBody>
          <a:bodyPr/>
          <a:lstStyle/>
          <a:p>
            <a:r>
              <a:rPr lang="en-AU" dirty="0"/>
              <a:t>How do we establish </a:t>
            </a:r>
            <a:r>
              <a:rPr lang="en-AU" dirty="0">
                <a:solidFill>
                  <a:srgbClr val="FF0000"/>
                </a:solidFill>
              </a:rPr>
              <a:t>specific</a:t>
            </a:r>
            <a:r>
              <a:rPr lang="en-AU" dirty="0"/>
              <a:t> causal claims?</a:t>
            </a:r>
          </a:p>
        </p:txBody>
      </p:sp>
      <p:sp>
        <p:nvSpPr>
          <p:cNvPr id="6" name="Content Placeholder 5">
            <a:extLst>
              <a:ext uri="{FF2B5EF4-FFF2-40B4-BE49-F238E27FC236}">
                <a16:creationId xmlns:a16="http://schemas.microsoft.com/office/drawing/2014/main" id="{7C8B67F1-BE2D-4D88-B9C0-F0515BA94DE6}"/>
              </a:ext>
            </a:extLst>
          </p:cNvPr>
          <p:cNvSpPr>
            <a:spLocks noGrp="1"/>
          </p:cNvSpPr>
          <p:nvPr>
            <p:ph sz="half" idx="1"/>
          </p:nvPr>
        </p:nvSpPr>
        <p:spPr>
          <a:xfrm>
            <a:off x="774700" y="2062716"/>
            <a:ext cx="5321300" cy="4351337"/>
          </a:xfrm>
        </p:spPr>
        <p:txBody>
          <a:bodyPr/>
          <a:lstStyle/>
          <a:p>
            <a:pPr marL="0" indent="0">
              <a:buNone/>
            </a:pPr>
            <a:endParaRPr lang="en-AU" sz="2800" dirty="0"/>
          </a:p>
          <a:p>
            <a:pPr marL="514350" indent="-514350">
              <a:buFont typeface="Arial" panose="020B0604020202020204" pitchFamily="34" charset="0"/>
              <a:buAutoNum type="arabicPeriod"/>
            </a:pPr>
            <a:r>
              <a:rPr lang="en-AU" b="1" dirty="0"/>
              <a:t>A</a:t>
            </a:r>
            <a:r>
              <a:rPr lang="en-AU" dirty="0"/>
              <a:t> happened and then </a:t>
            </a:r>
            <a:r>
              <a:rPr lang="en-AU" b="1" dirty="0"/>
              <a:t>B</a:t>
            </a:r>
            <a:r>
              <a:rPr lang="en-AU" dirty="0"/>
              <a:t> happened later.</a:t>
            </a:r>
          </a:p>
          <a:p>
            <a:pPr marL="514350" indent="-514350">
              <a:buFont typeface="Arial" panose="020B0604020202020204" pitchFamily="34" charset="0"/>
              <a:buAutoNum type="arabicPeriod"/>
            </a:pPr>
            <a:r>
              <a:rPr lang="en-AU" dirty="0">
                <a:solidFill>
                  <a:schemeClr val="accent2"/>
                </a:solidFill>
              </a:rPr>
              <a:t>The best explanation of this is that </a:t>
            </a:r>
            <a:r>
              <a:rPr lang="en-AU" b="1" dirty="0">
                <a:solidFill>
                  <a:schemeClr val="accent2"/>
                </a:solidFill>
              </a:rPr>
              <a:t>A </a:t>
            </a:r>
            <a:r>
              <a:rPr lang="en-AU" dirty="0">
                <a:solidFill>
                  <a:schemeClr val="accent2"/>
                </a:solidFill>
              </a:rPr>
              <a:t>caused </a:t>
            </a:r>
            <a:r>
              <a:rPr lang="en-AU" b="1" dirty="0">
                <a:solidFill>
                  <a:schemeClr val="accent2"/>
                </a:solidFill>
              </a:rPr>
              <a:t>B</a:t>
            </a:r>
            <a:r>
              <a:rPr lang="en-AU" dirty="0">
                <a:solidFill>
                  <a:schemeClr val="accent2"/>
                </a:solidFill>
              </a:rPr>
              <a:t>.</a:t>
            </a:r>
          </a:p>
          <a:p>
            <a:pPr marL="0" indent="0">
              <a:buNone/>
            </a:pPr>
            <a:r>
              <a:rPr lang="en-AU" dirty="0"/>
              <a:t>Therefore,</a:t>
            </a:r>
          </a:p>
          <a:p>
            <a:pPr marL="0" indent="0">
              <a:buNone/>
            </a:pPr>
            <a:r>
              <a:rPr lang="en-AU" dirty="0"/>
              <a:t>C.     </a:t>
            </a:r>
            <a:r>
              <a:rPr lang="en-AU" b="1" dirty="0"/>
              <a:t>A</a:t>
            </a:r>
            <a:r>
              <a:rPr lang="en-AU" dirty="0"/>
              <a:t> caused </a:t>
            </a:r>
            <a:r>
              <a:rPr lang="en-AU" b="1" dirty="0"/>
              <a:t>B</a:t>
            </a:r>
            <a:r>
              <a:rPr lang="en-AU" dirty="0"/>
              <a:t>.</a:t>
            </a:r>
          </a:p>
          <a:p>
            <a:endParaRPr lang="en-AU" dirty="0"/>
          </a:p>
        </p:txBody>
      </p:sp>
      <p:sp>
        <p:nvSpPr>
          <p:cNvPr id="3" name="Content Placeholder 5">
            <a:extLst>
              <a:ext uri="{FF2B5EF4-FFF2-40B4-BE49-F238E27FC236}">
                <a16:creationId xmlns:a16="http://schemas.microsoft.com/office/drawing/2014/main" id="{68173E5C-21A6-623A-6FA5-63D030A7EBCD}"/>
              </a:ext>
            </a:extLst>
          </p:cNvPr>
          <p:cNvSpPr txBox="1">
            <a:spLocks/>
          </p:cNvSpPr>
          <p:nvPr/>
        </p:nvSpPr>
        <p:spPr>
          <a:xfrm>
            <a:off x="6154774" y="2041451"/>
            <a:ext cx="5321300"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a:p>
            <a:pPr marL="514350" indent="-514350">
              <a:buFont typeface="Arial" panose="020B0604020202020204" pitchFamily="34" charset="0"/>
              <a:buAutoNum type="arabicPeriod"/>
            </a:pPr>
            <a:r>
              <a:rPr lang="en-AU" dirty="0"/>
              <a:t>I ate seafood and then got sick.</a:t>
            </a:r>
          </a:p>
          <a:p>
            <a:pPr marL="514350" indent="-514350">
              <a:buFont typeface="Arial" panose="020B0604020202020204" pitchFamily="34" charset="0"/>
              <a:buAutoNum type="arabicPeriod"/>
            </a:pPr>
            <a:r>
              <a:rPr lang="en-AU" dirty="0">
                <a:solidFill>
                  <a:schemeClr val="accent2"/>
                </a:solidFill>
              </a:rPr>
              <a:t>The best explanation of this is that eating the seafood</a:t>
            </a:r>
            <a:r>
              <a:rPr lang="en-AU" b="1" dirty="0">
                <a:solidFill>
                  <a:schemeClr val="accent2"/>
                </a:solidFill>
              </a:rPr>
              <a:t> </a:t>
            </a:r>
            <a:r>
              <a:rPr lang="en-AU" dirty="0">
                <a:solidFill>
                  <a:schemeClr val="accent2"/>
                </a:solidFill>
              </a:rPr>
              <a:t>caused me to get sick.</a:t>
            </a:r>
          </a:p>
          <a:p>
            <a:pPr marL="0" indent="0">
              <a:buFont typeface="Arial" panose="020B0604020202020204" pitchFamily="34" charset="0"/>
              <a:buNone/>
            </a:pPr>
            <a:r>
              <a:rPr lang="en-AU" dirty="0"/>
              <a:t>Therefore,</a:t>
            </a:r>
          </a:p>
          <a:p>
            <a:pPr marL="0" indent="0">
              <a:buNone/>
            </a:pPr>
            <a:r>
              <a:rPr lang="en-AU" dirty="0"/>
              <a:t>C. Eating the seafood</a:t>
            </a:r>
            <a:r>
              <a:rPr lang="en-AU" b="1" dirty="0"/>
              <a:t> </a:t>
            </a:r>
            <a:r>
              <a:rPr lang="en-AU" dirty="0"/>
              <a:t>caused me to get sick</a:t>
            </a:r>
          </a:p>
        </p:txBody>
      </p:sp>
    </p:spTree>
    <p:extLst>
      <p:ext uri="{BB962C8B-B14F-4D97-AF65-F5344CB8AC3E}">
        <p14:creationId xmlns:p14="http://schemas.microsoft.com/office/powerpoint/2010/main" val="135282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F52C-07C8-4FFD-9553-FD85045E0367}"/>
              </a:ext>
            </a:extLst>
          </p:cNvPr>
          <p:cNvSpPr>
            <a:spLocks noGrp="1"/>
          </p:cNvSpPr>
          <p:nvPr>
            <p:ph type="title"/>
          </p:nvPr>
        </p:nvSpPr>
        <p:spPr>
          <a:xfrm>
            <a:off x="838200" y="599041"/>
            <a:ext cx="10515600" cy="1325563"/>
          </a:xfrm>
        </p:spPr>
        <p:txBody>
          <a:bodyPr/>
          <a:lstStyle/>
          <a:p>
            <a:r>
              <a:rPr lang="en-AU" dirty="0"/>
              <a:t>How do we establish causal </a:t>
            </a:r>
            <a:r>
              <a:rPr lang="en-AU" dirty="0">
                <a:solidFill>
                  <a:srgbClr val="FF0000"/>
                </a:solidFill>
              </a:rPr>
              <a:t>generalisations</a:t>
            </a:r>
            <a:r>
              <a:rPr lang="en-AU" dirty="0"/>
              <a:t>?</a:t>
            </a:r>
          </a:p>
        </p:txBody>
      </p:sp>
      <p:sp>
        <p:nvSpPr>
          <p:cNvPr id="3" name="Content Placeholder 5">
            <a:extLst>
              <a:ext uri="{FF2B5EF4-FFF2-40B4-BE49-F238E27FC236}">
                <a16:creationId xmlns:a16="http://schemas.microsoft.com/office/drawing/2014/main" id="{68173E5C-21A6-623A-6FA5-63D030A7EBCD}"/>
              </a:ext>
            </a:extLst>
          </p:cNvPr>
          <p:cNvSpPr txBox="1">
            <a:spLocks/>
          </p:cNvSpPr>
          <p:nvPr/>
        </p:nvSpPr>
        <p:spPr>
          <a:xfrm>
            <a:off x="6154774" y="2041451"/>
            <a:ext cx="5321300"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a:p>
            <a:pPr marL="514350" indent="-514350">
              <a:buFont typeface="Arial" panose="020B0604020202020204" pitchFamily="34" charset="0"/>
              <a:buAutoNum type="arabicPeriod"/>
            </a:pPr>
            <a:r>
              <a:rPr lang="en-AU" dirty="0"/>
              <a:t>Smoking and lung cancer are </a:t>
            </a:r>
            <a:r>
              <a:rPr lang="en-AU" b="1" dirty="0"/>
              <a:t>correlated</a:t>
            </a:r>
            <a:r>
              <a:rPr lang="en-AU" dirty="0"/>
              <a:t>.</a:t>
            </a:r>
          </a:p>
          <a:p>
            <a:pPr marL="0" indent="0">
              <a:buFont typeface="Arial" panose="020B0604020202020204" pitchFamily="34" charset="0"/>
              <a:buNone/>
            </a:pPr>
            <a:r>
              <a:rPr lang="en-AU" dirty="0"/>
              <a:t>Therefore,</a:t>
            </a:r>
          </a:p>
          <a:p>
            <a:pPr marL="0" indent="0">
              <a:buNone/>
            </a:pPr>
            <a:r>
              <a:rPr lang="en-AU" dirty="0"/>
              <a:t>C. Smoking causes lung cancer.</a:t>
            </a:r>
          </a:p>
        </p:txBody>
      </p:sp>
      <p:pic>
        <p:nvPicPr>
          <p:cNvPr id="9" name="Content Placeholder 12">
            <a:extLst>
              <a:ext uri="{FF2B5EF4-FFF2-40B4-BE49-F238E27FC236}">
                <a16:creationId xmlns:a16="http://schemas.microsoft.com/office/drawing/2014/main" id="{E5651604-AFD0-184C-3335-18FD85CC4724}"/>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8406" b="89565" l="10000" r="90870">
                        <a14:foregroundMark x1="68696" y1="9855" x2="68696" y2="8406"/>
                        <a14:foregroundMark x1="12609" y1="46957" x2="10217" y2="47536"/>
                        <a14:foregroundMark x1="39348" y1="76522" x2="38043" y2="79130"/>
                        <a14:foregroundMark x1="90870" y1="66377" x2="90870" y2="72174"/>
                      </a14:backgroundRemoval>
                    </a14:imgEffect>
                  </a14:imgLayer>
                </a14:imgProps>
              </a:ext>
              <a:ext uri="{28A0092B-C50C-407E-A947-70E740481C1C}">
                <a14:useLocalDpi xmlns:a14="http://schemas.microsoft.com/office/drawing/2010/main" val="0"/>
              </a:ext>
            </a:extLst>
          </a:blip>
          <a:stretch>
            <a:fillRect/>
          </a:stretch>
        </p:blipFill>
        <p:spPr>
          <a:xfrm>
            <a:off x="282749" y="2056691"/>
            <a:ext cx="5114398" cy="3835799"/>
          </a:xfrm>
        </p:spPr>
      </p:pic>
    </p:spTree>
    <p:extLst>
      <p:ext uri="{BB962C8B-B14F-4D97-AF65-F5344CB8AC3E}">
        <p14:creationId xmlns:p14="http://schemas.microsoft.com/office/powerpoint/2010/main" val="93268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study.com/cimages/multimages/16/refimages_correlation_graph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622" y="1622035"/>
            <a:ext cx="7954756" cy="4806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31136" y="433315"/>
            <a:ext cx="7729728" cy="1188720"/>
          </a:xfrm>
        </p:spPr>
        <p:txBody>
          <a:bodyPr/>
          <a:lstStyle/>
          <a:p>
            <a:r>
              <a:rPr lang="en-AU" dirty="0"/>
              <a:t>What is correlation?</a:t>
            </a:r>
          </a:p>
        </p:txBody>
      </p:sp>
    </p:spTree>
    <p:extLst>
      <p:ext uri="{BB962C8B-B14F-4D97-AF65-F5344CB8AC3E}">
        <p14:creationId xmlns:p14="http://schemas.microsoft.com/office/powerpoint/2010/main" val="312685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F52C-07C8-4FFD-9553-FD85045E0367}"/>
              </a:ext>
            </a:extLst>
          </p:cNvPr>
          <p:cNvSpPr>
            <a:spLocks noGrp="1"/>
          </p:cNvSpPr>
          <p:nvPr>
            <p:ph type="title"/>
          </p:nvPr>
        </p:nvSpPr>
        <p:spPr>
          <a:xfrm>
            <a:off x="838200" y="599041"/>
            <a:ext cx="10515600" cy="1325563"/>
          </a:xfrm>
        </p:spPr>
        <p:txBody>
          <a:bodyPr/>
          <a:lstStyle/>
          <a:p>
            <a:r>
              <a:rPr lang="en-AU" dirty="0"/>
              <a:t>How do we establish causal </a:t>
            </a:r>
            <a:r>
              <a:rPr lang="en-AU" dirty="0">
                <a:solidFill>
                  <a:srgbClr val="FF0000"/>
                </a:solidFill>
              </a:rPr>
              <a:t>generalisations</a:t>
            </a:r>
            <a:r>
              <a:rPr lang="en-AU" dirty="0"/>
              <a:t>?</a:t>
            </a:r>
          </a:p>
        </p:txBody>
      </p:sp>
      <p:sp>
        <p:nvSpPr>
          <p:cNvPr id="3" name="Content Placeholder 5">
            <a:extLst>
              <a:ext uri="{FF2B5EF4-FFF2-40B4-BE49-F238E27FC236}">
                <a16:creationId xmlns:a16="http://schemas.microsoft.com/office/drawing/2014/main" id="{68173E5C-21A6-623A-6FA5-63D030A7EBCD}"/>
              </a:ext>
            </a:extLst>
          </p:cNvPr>
          <p:cNvSpPr txBox="1">
            <a:spLocks/>
          </p:cNvSpPr>
          <p:nvPr/>
        </p:nvSpPr>
        <p:spPr>
          <a:xfrm>
            <a:off x="6154774" y="2041451"/>
            <a:ext cx="5321300"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a:p>
            <a:pPr marL="514350" indent="-514350">
              <a:buFont typeface="Arial" panose="020B0604020202020204" pitchFamily="34" charset="0"/>
              <a:buAutoNum type="arabicPeriod"/>
            </a:pPr>
            <a:r>
              <a:rPr lang="en-AU" dirty="0"/>
              <a:t>Smoking and lung cancer are </a:t>
            </a:r>
            <a:r>
              <a:rPr lang="en-AU" b="1" dirty="0"/>
              <a:t>correlated</a:t>
            </a:r>
            <a:r>
              <a:rPr lang="en-AU" dirty="0"/>
              <a:t>.</a:t>
            </a:r>
          </a:p>
          <a:p>
            <a:pPr marL="0" indent="0">
              <a:buFont typeface="Arial" panose="020B0604020202020204" pitchFamily="34" charset="0"/>
              <a:buNone/>
            </a:pPr>
            <a:r>
              <a:rPr lang="en-AU" dirty="0"/>
              <a:t>Therefore,</a:t>
            </a:r>
          </a:p>
          <a:p>
            <a:pPr marL="0" indent="0">
              <a:buNone/>
            </a:pPr>
            <a:r>
              <a:rPr lang="en-AU" dirty="0"/>
              <a:t>C. Smoking causes lung cancer.</a:t>
            </a:r>
          </a:p>
        </p:txBody>
      </p:sp>
      <p:pic>
        <p:nvPicPr>
          <p:cNvPr id="9" name="Content Placeholder 12">
            <a:extLst>
              <a:ext uri="{FF2B5EF4-FFF2-40B4-BE49-F238E27FC236}">
                <a16:creationId xmlns:a16="http://schemas.microsoft.com/office/drawing/2014/main" id="{E5651604-AFD0-184C-3335-18FD85CC4724}"/>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8406" b="89565" l="10000" r="90870">
                        <a14:foregroundMark x1="68696" y1="9855" x2="68696" y2="8406"/>
                        <a14:foregroundMark x1="12609" y1="46957" x2="10217" y2="47536"/>
                        <a14:foregroundMark x1="39348" y1="76522" x2="38043" y2="79130"/>
                        <a14:foregroundMark x1="90870" y1="66377" x2="90870" y2="72174"/>
                      </a14:backgroundRemoval>
                    </a14:imgEffect>
                  </a14:imgLayer>
                </a14:imgProps>
              </a:ext>
              <a:ext uri="{28A0092B-C50C-407E-A947-70E740481C1C}">
                <a14:useLocalDpi xmlns:a14="http://schemas.microsoft.com/office/drawing/2010/main" val="0"/>
              </a:ext>
            </a:extLst>
          </a:blip>
          <a:stretch>
            <a:fillRect/>
          </a:stretch>
        </p:blipFill>
        <p:spPr>
          <a:xfrm>
            <a:off x="282749" y="2056691"/>
            <a:ext cx="5114398" cy="3835799"/>
          </a:xfrm>
        </p:spPr>
      </p:pic>
    </p:spTree>
    <p:extLst>
      <p:ext uri="{BB962C8B-B14F-4D97-AF65-F5344CB8AC3E}">
        <p14:creationId xmlns:p14="http://schemas.microsoft.com/office/powerpoint/2010/main" val="45213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F52C-07C8-4FFD-9553-FD85045E0367}"/>
              </a:ext>
            </a:extLst>
          </p:cNvPr>
          <p:cNvSpPr>
            <a:spLocks noGrp="1"/>
          </p:cNvSpPr>
          <p:nvPr>
            <p:ph type="title"/>
          </p:nvPr>
        </p:nvSpPr>
        <p:spPr>
          <a:xfrm>
            <a:off x="838200" y="599041"/>
            <a:ext cx="10515600" cy="1325563"/>
          </a:xfrm>
        </p:spPr>
        <p:txBody>
          <a:bodyPr/>
          <a:lstStyle/>
          <a:p>
            <a:r>
              <a:rPr lang="en-AU" dirty="0"/>
              <a:t>How do we establish causal </a:t>
            </a:r>
            <a:r>
              <a:rPr lang="en-AU" dirty="0">
                <a:solidFill>
                  <a:srgbClr val="FF0000"/>
                </a:solidFill>
              </a:rPr>
              <a:t>generalisations</a:t>
            </a:r>
            <a:r>
              <a:rPr lang="en-AU" dirty="0"/>
              <a:t>?</a:t>
            </a:r>
          </a:p>
        </p:txBody>
      </p:sp>
      <p:sp>
        <p:nvSpPr>
          <p:cNvPr id="3" name="Content Placeholder 5">
            <a:extLst>
              <a:ext uri="{FF2B5EF4-FFF2-40B4-BE49-F238E27FC236}">
                <a16:creationId xmlns:a16="http://schemas.microsoft.com/office/drawing/2014/main" id="{68173E5C-21A6-623A-6FA5-63D030A7EBCD}"/>
              </a:ext>
            </a:extLst>
          </p:cNvPr>
          <p:cNvSpPr txBox="1">
            <a:spLocks/>
          </p:cNvSpPr>
          <p:nvPr/>
        </p:nvSpPr>
        <p:spPr>
          <a:xfrm>
            <a:off x="6154774" y="2041451"/>
            <a:ext cx="5321300"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a:p>
            <a:pPr marL="514350" indent="-514350">
              <a:buFont typeface="Arial" panose="020B0604020202020204" pitchFamily="34" charset="0"/>
              <a:buAutoNum type="arabicPeriod"/>
            </a:pPr>
            <a:r>
              <a:rPr lang="en-AU" dirty="0"/>
              <a:t>Ice-cream consumption and shark attacks are </a:t>
            </a:r>
            <a:r>
              <a:rPr lang="en-AU" b="1" dirty="0"/>
              <a:t>correlated</a:t>
            </a:r>
            <a:r>
              <a:rPr lang="en-AU" dirty="0"/>
              <a:t>.</a:t>
            </a:r>
          </a:p>
          <a:p>
            <a:pPr marL="0" indent="0">
              <a:buFont typeface="Arial" panose="020B0604020202020204" pitchFamily="34" charset="0"/>
              <a:buNone/>
            </a:pPr>
            <a:r>
              <a:rPr lang="en-AU" dirty="0"/>
              <a:t>Therefore,</a:t>
            </a:r>
          </a:p>
          <a:p>
            <a:pPr marL="0" indent="0">
              <a:buNone/>
            </a:pPr>
            <a:r>
              <a:rPr lang="en-AU" dirty="0"/>
              <a:t>C. Ice-cream consumption causes shark attacks.</a:t>
            </a:r>
          </a:p>
        </p:txBody>
      </p:sp>
      <p:sp>
        <p:nvSpPr>
          <p:cNvPr id="6" name="Title 1">
            <a:extLst>
              <a:ext uri="{FF2B5EF4-FFF2-40B4-BE49-F238E27FC236}">
                <a16:creationId xmlns:a16="http://schemas.microsoft.com/office/drawing/2014/main" id="{F530C70F-DF12-A9A6-95C6-9ED3334BA3EA}"/>
              </a:ext>
            </a:extLst>
          </p:cNvPr>
          <p:cNvSpPr txBox="1">
            <a:spLocks/>
          </p:cNvSpPr>
          <p:nvPr/>
        </p:nvSpPr>
        <p:spPr>
          <a:xfrm>
            <a:off x="1463879" y="5184073"/>
            <a:ext cx="9692640" cy="13255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0" i="0" kern="1200">
                <a:solidFill>
                  <a:schemeClr val="tx1"/>
                </a:solidFill>
                <a:latin typeface="Avenir Book" panose="02000503020000020003" pitchFamily="2" charset="0"/>
                <a:ea typeface="+mj-ea"/>
                <a:cs typeface="+mj-cs"/>
              </a:defRPr>
            </a:lvl1pPr>
          </a:lstStyle>
          <a:p>
            <a:endParaRPr lang="en-AU" dirty="0">
              <a:solidFill>
                <a:schemeClr val="accent1"/>
              </a:solidFill>
            </a:endParaRPr>
          </a:p>
        </p:txBody>
      </p:sp>
      <p:pic>
        <p:nvPicPr>
          <p:cNvPr id="7" name="Picture 6">
            <a:extLst>
              <a:ext uri="{FF2B5EF4-FFF2-40B4-BE49-F238E27FC236}">
                <a16:creationId xmlns:a16="http://schemas.microsoft.com/office/drawing/2014/main" id="{FBDCBA13-B042-52CF-3722-7D3997DD0F3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154" r="100000"/>
                    </a14:imgEffect>
                  </a14:imgLayer>
                </a14:imgProps>
              </a:ext>
              <a:ext uri="{28A0092B-C50C-407E-A947-70E740481C1C}">
                <a14:useLocalDpi xmlns:a14="http://schemas.microsoft.com/office/drawing/2010/main" val="0"/>
              </a:ext>
            </a:extLst>
          </a:blip>
          <a:stretch>
            <a:fillRect/>
          </a:stretch>
        </p:blipFill>
        <p:spPr>
          <a:xfrm>
            <a:off x="1112166" y="3003907"/>
            <a:ext cx="1189913" cy="1929490"/>
          </a:xfrm>
          <a:prstGeom prst="rect">
            <a:avLst/>
          </a:prstGeom>
        </p:spPr>
      </p:pic>
      <p:pic>
        <p:nvPicPr>
          <p:cNvPr id="8" name="Picture 7">
            <a:extLst>
              <a:ext uri="{FF2B5EF4-FFF2-40B4-BE49-F238E27FC236}">
                <a16:creationId xmlns:a16="http://schemas.microsoft.com/office/drawing/2014/main" id="{9E6B1082-FCC5-C853-9445-6C7ECC35A2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3073" y="2910845"/>
            <a:ext cx="2130707" cy="2130707"/>
          </a:xfrm>
          <a:prstGeom prst="rect">
            <a:avLst/>
          </a:prstGeom>
        </p:spPr>
      </p:pic>
    </p:spTree>
    <p:extLst>
      <p:ext uri="{BB962C8B-B14F-4D97-AF65-F5344CB8AC3E}">
        <p14:creationId xmlns:p14="http://schemas.microsoft.com/office/powerpoint/2010/main" val="387469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really important">
            <a:extLst>
              <a:ext uri="{FF2B5EF4-FFF2-40B4-BE49-F238E27FC236}">
                <a16:creationId xmlns:a16="http://schemas.microsoft.com/office/drawing/2014/main" id="{5DA0D261-07E8-44C0-AA62-B88CAF113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8526" y="3185608"/>
            <a:ext cx="3301782" cy="3301782"/>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with Corners Rounded 1">
            <a:extLst>
              <a:ext uri="{FF2B5EF4-FFF2-40B4-BE49-F238E27FC236}">
                <a16:creationId xmlns:a16="http://schemas.microsoft.com/office/drawing/2014/main" id="{69457912-E932-4E6A-A87E-983660D596EA}"/>
              </a:ext>
            </a:extLst>
          </p:cNvPr>
          <p:cNvSpPr/>
          <p:nvPr/>
        </p:nvSpPr>
        <p:spPr>
          <a:xfrm>
            <a:off x="3092116" y="574931"/>
            <a:ext cx="7914339" cy="3058390"/>
          </a:xfrm>
          <a:prstGeom prst="wedgeRoundRectCallout">
            <a:avLst>
              <a:gd name="adj1" fmla="val -49717"/>
              <a:gd name="adj2" fmla="val 6499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FFD259E9-32FF-4284-AAAD-8516BD01269E}"/>
              </a:ext>
            </a:extLst>
          </p:cNvPr>
          <p:cNvSpPr txBox="1"/>
          <p:nvPr/>
        </p:nvSpPr>
        <p:spPr>
          <a:xfrm>
            <a:off x="3330308" y="1022643"/>
            <a:ext cx="7676147" cy="1754326"/>
          </a:xfrm>
          <a:prstGeom prst="rect">
            <a:avLst/>
          </a:prstGeom>
          <a:noFill/>
        </p:spPr>
        <p:txBody>
          <a:bodyPr wrap="square" rtlCol="0">
            <a:spAutoFit/>
          </a:bodyPr>
          <a:lstStyle/>
          <a:p>
            <a:r>
              <a:rPr lang="en-AU" sz="5400" b="1" dirty="0">
                <a:latin typeface="Avenir Book" panose="02000503020000020003" pitchFamily="2" charset="0"/>
              </a:rPr>
              <a:t>Correlation is not sufficient for causation!</a:t>
            </a:r>
          </a:p>
        </p:txBody>
      </p:sp>
    </p:spTree>
    <p:extLst>
      <p:ext uri="{BB962C8B-B14F-4D97-AF65-F5344CB8AC3E}">
        <p14:creationId xmlns:p14="http://schemas.microsoft.com/office/powerpoint/2010/main" val="3704939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really important">
            <a:extLst>
              <a:ext uri="{FF2B5EF4-FFF2-40B4-BE49-F238E27FC236}">
                <a16:creationId xmlns:a16="http://schemas.microsoft.com/office/drawing/2014/main" id="{5DA0D261-07E8-44C0-AA62-B88CAF113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8526" y="3185608"/>
            <a:ext cx="3301782" cy="3301782"/>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with Corners Rounded 1">
            <a:extLst>
              <a:ext uri="{FF2B5EF4-FFF2-40B4-BE49-F238E27FC236}">
                <a16:creationId xmlns:a16="http://schemas.microsoft.com/office/drawing/2014/main" id="{69457912-E932-4E6A-A87E-983660D596EA}"/>
              </a:ext>
            </a:extLst>
          </p:cNvPr>
          <p:cNvSpPr/>
          <p:nvPr/>
        </p:nvSpPr>
        <p:spPr>
          <a:xfrm>
            <a:off x="3092116" y="574931"/>
            <a:ext cx="7914339" cy="3058390"/>
          </a:xfrm>
          <a:prstGeom prst="wedgeRoundRectCallout">
            <a:avLst>
              <a:gd name="adj1" fmla="val -49717"/>
              <a:gd name="adj2" fmla="val 6499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FFD259E9-32FF-4284-AAAD-8516BD01269E}"/>
              </a:ext>
            </a:extLst>
          </p:cNvPr>
          <p:cNvSpPr txBox="1"/>
          <p:nvPr/>
        </p:nvSpPr>
        <p:spPr>
          <a:xfrm>
            <a:off x="3211211" y="703742"/>
            <a:ext cx="7676147" cy="2800767"/>
          </a:xfrm>
          <a:prstGeom prst="rect">
            <a:avLst/>
          </a:prstGeom>
          <a:noFill/>
        </p:spPr>
        <p:txBody>
          <a:bodyPr wrap="square" rtlCol="0">
            <a:spAutoFit/>
          </a:bodyPr>
          <a:lstStyle/>
          <a:p>
            <a:pPr marL="0" indent="0">
              <a:buNone/>
            </a:pPr>
            <a:r>
              <a:rPr lang="en-AU" sz="4400" b="1" dirty="0">
                <a:latin typeface="Avenir Book" panose="02000503020000020003" pitchFamily="2" charset="0"/>
              </a:rPr>
              <a:t>A</a:t>
            </a:r>
            <a:r>
              <a:rPr lang="en-AU" sz="4400" dirty="0">
                <a:latin typeface="Avenir Book" panose="02000503020000020003" pitchFamily="2" charset="0"/>
              </a:rPr>
              <a:t> being a cause of </a:t>
            </a:r>
            <a:r>
              <a:rPr lang="en-AU" sz="4400" b="1" dirty="0">
                <a:latin typeface="Avenir Book" panose="02000503020000020003" pitchFamily="2" charset="0"/>
              </a:rPr>
              <a:t>B</a:t>
            </a:r>
            <a:r>
              <a:rPr lang="en-AU" sz="4400" dirty="0">
                <a:latin typeface="Avenir Book" panose="02000503020000020003" pitchFamily="2" charset="0"/>
              </a:rPr>
              <a:t> is only </a:t>
            </a:r>
            <a:r>
              <a:rPr lang="en-AU" sz="4400" dirty="0">
                <a:solidFill>
                  <a:srgbClr val="FF0000"/>
                </a:solidFill>
                <a:latin typeface="Avenir Book" panose="02000503020000020003" pitchFamily="2" charset="0"/>
              </a:rPr>
              <a:t>one</a:t>
            </a:r>
            <a:r>
              <a:rPr lang="en-AU" sz="4400" dirty="0">
                <a:latin typeface="Avenir Book" panose="02000503020000020003" pitchFamily="2" charset="0"/>
              </a:rPr>
              <a:t> of the </a:t>
            </a:r>
            <a:r>
              <a:rPr lang="en-AU" sz="4400" b="1" i="1" dirty="0">
                <a:solidFill>
                  <a:srgbClr val="FF0000"/>
                </a:solidFill>
                <a:latin typeface="Avenir Book" panose="02000503020000020003" pitchFamily="2" charset="0"/>
              </a:rPr>
              <a:t>possible</a:t>
            </a:r>
            <a:r>
              <a:rPr lang="en-AU" sz="4400" dirty="0">
                <a:latin typeface="Avenir Book" panose="02000503020000020003" pitchFamily="2" charset="0"/>
              </a:rPr>
              <a:t> explanations for the fact that </a:t>
            </a:r>
            <a:r>
              <a:rPr lang="en-AU" sz="4400" b="1" dirty="0">
                <a:latin typeface="Avenir Book" panose="02000503020000020003" pitchFamily="2" charset="0"/>
              </a:rPr>
              <a:t>A </a:t>
            </a:r>
            <a:r>
              <a:rPr lang="en-AU" sz="4400" dirty="0">
                <a:latin typeface="Avenir Book" panose="02000503020000020003" pitchFamily="2" charset="0"/>
              </a:rPr>
              <a:t>and </a:t>
            </a:r>
            <a:r>
              <a:rPr lang="en-AU" sz="4400" b="1" dirty="0">
                <a:latin typeface="Avenir Book" panose="02000503020000020003" pitchFamily="2" charset="0"/>
              </a:rPr>
              <a:t>B</a:t>
            </a:r>
            <a:r>
              <a:rPr lang="en-AU" sz="4400" dirty="0">
                <a:latin typeface="Avenir Book" panose="02000503020000020003" pitchFamily="2" charset="0"/>
              </a:rPr>
              <a:t> correlate.</a:t>
            </a:r>
          </a:p>
        </p:txBody>
      </p:sp>
    </p:spTree>
    <p:extLst>
      <p:ext uri="{BB962C8B-B14F-4D97-AF65-F5344CB8AC3E}">
        <p14:creationId xmlns:p14="http://schemas.microsoft.com/office/powerpoint/2010/main" val="117749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F52C-07C8-4FFD-9553-FD85045E0367}"/>
              </a:ext>
            </a:extLst>
          </p:cNvPr>
          <p:cNvSpPr>
            <a:spLocks noGrp="1"/>
          </p:cNvSpPr>
          <p:nvPr>
            <p:ph type="title"/>
          </p:nvPr>
        </p:nvSpPr>
        <p:spPr>
          <a:xfrm>
            <a:off x="838200" y="599041"/>
            <a:ext cx="10515600" cy="1325563"/>
          </a:xfrm>
        </p:spPr>
        <p:txBody>
          <a:bodyPr/>
          <a:lstStyle/>
          <a:p>
            <a:r>
              <a:rPr lang="en-AU" dirty="0"/>
              <a:t>How do we establish causal </a:t>
            </a:r>
            <a:r>
              <a:rPr lang="en-AU" dirty="0">
                <a:solidFill>
                  <a:srgbClr val="FF0000"/>
                </a:solidFill>
              </a:rPr>
              <a:t>generalisations</a:t>
            </a:r>
            <a:r>
              <a:rPr lang="en-AU" dirty="0"/>
              <a:t>?</a:t>
            </a:r>
          </a:p>
        </p:txBody>
      </p:sp>
      <p:sp>
        <p:nvSpPr>
          <p:cNvPr id="6" name="Content Placeholder 5">
            <a:extLst>
              <a:ext uri="{FF2B5EF4-FFF2-40B4-BE49-F238E27FC236}">
                <a16:creationId xmlns:a16="http://schemas.microsoft.com/office/drawing/2014/main" id="{7C8B67F1-BE2D-4D88-B9C0-F0515BA94DE6}"/>
              </a:ext>
            </a:extLst>
          </p:cNvPr>
          <p:cNvSpPr>
            <a:spLocks noGrp="1"/>
          </p:cNvSpPr>
          <p:nvPr>
            <p:ph sz="half" idx="1"/>
          </p:nvPr>
        </p:nvSpPr>
        <p:spPr>
          <a:xfrm>
            <a:off x="774700" y="2062716"/>
            <a:ext cx="5321300" cy="4351337"/>
          </a:xfrm>
        </p:spPr>
        <p:txBody>
          <a:bodyPr/>
          <a:lstStyle/>
          <a:p>
            <a:pPr marL="514350" indent="-514350">
              <a:buAutoNum type="arabicPeriod"/>
            </a:pPr>
            <a:endParaRPr lang="en-AU" b="1" dirty="0"/>
          </a:p>
          <a:p>
            <a:pPr marL="514350" indent="-514350">
              <a:buAutoNum type="arabicPeriod"/>
            </a:pPr>
            <a:endParaRPr lang="en-AU" b="1" dirty="0"/>
          </a:p>
          <a:p>
            <a:pPr marL="514350" indent="-514350">
              <a:buAutoNum type="arabicPeriod"/>
            </a:pPr>
            <a:r>
              <a:rPr lang="en-AU" b="1" dirty="0"/>
              <a:t>A</a:t>
            </a:r>
            <a:r>
              <a:rPr lang="en-AU" dirty="0"/>
              <a:t> and</a:t>
            </a:r>
            <a:r>
              <a:rPr lang="en-AU" b="1" dirty="0"/>
              <a:t> B </a:t>
            </a:r>
            <a:r>
              <a:rPr lang="en-AU" dirty="0"/>
              <a:t>are correlated.</a:t>
            </a:r>
          </a:p>
          <a:p>
            <a:pPr marL="514350" indent="-514350">
              <a:buAutoNum type="arabicPeriod"/>
            </a:pPr>
            <a:r>
              <a:rPr lang="en-AU" dirty="0">
                <a:solidFill>
                  <a:schemeClr val="accent2"/>
                </a:solidFill>
              </a:rPr>
              <a:t>The </a:t>
            </a:r>
            <a:r>
              <a:rPr lang="en-AU" b="1" u="sng" dirty="0">
                <a:solidFill>
                  <a:schemeClr val="accent2"/>
                </a:solidFill>
              </a:rPr>
              <a:t>best</a:t>
            </a:r>
            <a:r>
              <a:rPr lang="en-AU" dirty="0">
                <a:solidFill>
                  <a:schemeClr val="accent2"/>
                </a:solidFill>
              </a:rPr>
              <a:t> explanation of this correlation is that </a:t>
            </a:r>
            <a:r>
              <a:rPr lang="en-AU" b="1" dirty="0">
                <a:solidFill>
                  <a:schemeClr val="accent2"/>
                </a:solidFill>
              </a:rPr>
              <a:t>A </a:t>
            </a:r>
            <a:r>
              <a:rPr lang="en-AU" dirty="0">
                <a:solidFill>
                  <a:schemeClr val="accent2"/>
                </a:solidFill>
              </a:rPr>
              <a:t>causes </a:t>
            </a:r>
            <a:r>
              <a:rPr lang="en-AU" b="1" dirty="0">
                <a:solidFill>
                  <a:schemeClr val="accent2"/>
                </a:solidFill>
              </a:rPr>
              <a:t>B</a:t>
            </a:r>
            <a:r>
              <a:rPr lang="en-AU" dirty="0">
                <a:solidFill>
                  <a:schemeClr val="accent2"/>
                </a:solidFill>
              </a:rPr>
              <a:t>.</a:t>
            </a:r>
          </a:p>
          <a:p>
            <a:pPr marL="0" indent="0">
              <a:buNone/>
            </a:pPr>
            <a:r>
              <a:rPr lang="en-AU" b="1" dirty="0"/>
              <a:t>Therefore,</a:t>
            </a:r>
          </a:p>
          <a:p>
            <a:pPr marL="0" indent="0">
              <a:buNone/>
            </a:pPr>
            <a:r>
              <a:rPr lang="en-AU" dirty="0"/>
              <a:t>C. </a:t>
            </a:r>
            <a:r>
              <a:rPr lang="en-AU" b="1" dirty="0"/>
              <a:t>A</a:t>
            </a:r>
            <a:r>
              <a:rPr lang="en-AU" dirty="0"/>
              <a:t> causes </a:t>
            </a:r>
            <a:r>
              <a:rPr lang="en-AU" b="1" dirty="0"/>
              <a:t>B</a:t>
            </a:r>
            <a:r>
              <a:rPr lang="en-AU" dirty="0"/>
              <a:t>.</a:t>
            </a:r>
          </a:p>
        </p:txBody>
      </p:sp>
      <p:sp>
        <p:nvSpPr>
          <p:cNvPr id="3" name="Content Placeholder 5">
            <a:extLst>
              <a:ext uri="{FF2B5EF4-FFF2-40B4-BE49-F238E27FC236}">
                <a16:creationId xmlns:a16="http://schemas.microsoft.com/office/drawing/2014/main" id="{68173E5C-21A6-623A-6FA5-63D030A7EBCD}"/>
              </a:ext>
            </a:extLst>
          </p:cNvPr>
          <p:cNvSpPr txBox="1">
            <a:spLocks/>
          </p:cNvSpPr>
          <p:nvPr/>
        </p:nvSpPr>
        <p:spPr>
          <a:xfrm>
            <a:off x="6154774" y="2041451"/>
            <a:ext cx="5321300"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a:p>
            <a:pPr marL="514350" indent="-514350">
              <a:buFont typeface="Arial" panose="020B0604020202020204" pitchFamily="34" charset="0"/>
              <a:buAutoNum type="arabicPeriod"/>
            </a:pPr>
            <a:r>
              <a:rPr lang="en-AU" dirty="0"/>
              <a:t>Smoking and lung cancer are correlated.</a:t>
            </a:r>
          </a:p>
          <a:p>
            <a:pPr marL="514350" indent="-514350">
              <a:buFont typeface="Arial" panose="020B0604020202020204" pitchFamily="34" charset="0"/>
              <a:buAutoNum type="arabicPeriod"/>
            </a:pPr>
            <a:r>
              <a:rPr lang="en-AU" dirty="0">
                <a:solidFill>
                  <a:schemeClr val="accent2"/>
                </a:solidFill>
              </a:rPr>
              <a:t>The </a:t>
            </a:r>
            <a:r>
              <a:rPr lang="en-AU" b="1" u="sng" dirty="0">
                <a:solidFill>
                  <a:schemeClr val="accent2"/>
                </a:solidFill>
              </a:rPr>
              <a:t>best</a:t>
            </a:r>
            <a:r>
              <a:rPr lang="en-AU" dirty="0">
                <a:solidFill>
                  <a:schemeClr val="accent2"/>
                </a:solidFill>
              </a:rPr>
              <a:t> explanation of this correlation is that smoking causes lung cancer.</a:t>
            </a:r>
          </a:p>
          <a:p>
            <a:pPr marL="0" indent="0">
              <a:buFont typeface="Arial" panose="020B0604020202020204" pitchFamily="34" charset="0"/>
              <a:buNone/>
            </a:pPr>
            <a:r>
              <a:rPr lang="en-AU" dirty="0"/>
              <a:t>Therefore,</a:t>
            </a:r>
          </a:p>
          <a:p>
            <a:pPr marL="0" indent="0">
              <a:buNone/>
            </a:pPr>
            <a:r>
              <a:rPr lang="en-AU" dirty="0"/>
              <a:t>C. Smoking causes lung cancer.</a:t>
            </a:r>
          </a:p>
        </p:txBody>
      </p:sp>
    </p:spTree>
    <p:extLst>
      <p:ext uri="{BB962C8B-B14F-4D97-AF65-F5344CB8AC3E}">
        <p14:creationId xmlns:p14="http://schemas.microsoft.com/office/powerpoint/2010/main" val="323288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4CEF-631A-494A-81C9-5395AC34D79E}"/>
              </a:ext>
            </a:extLst>
          </p:cNvPr>
          <p:cNvSpPr>
            <a:spLocks noGrp="1"/>
          </p:cNvSpPr>
          <p:nvPr>
            <p:ph type="title"/>
          </p:nvPr>
        </p:nvSpPr>
        <p:spPr/>
        <p:txBody>
          <a:bodyPr/>
          <a:lstStyle/>
          <a:p>
            <a:r>
              <a:rPr lang="en-AU" dirty="0"/>
              <a:t>Lecture 8.1</a:t>
            </a:r>
          </a:p>
        </p:txBody>
      </p:sp>
      <p:sp>
        <p:nvSpPr>
          <p:cNvPr id="4" name="Text Placeholder 3">
            <a:extLst>
              <a:ext uri="{FF2B5EF4-FFF2-40B4-BE49-F238E27FC236}">
                <a16:creationId xmlns:a16="http://schemas.microsoft.com/office/drawing/2014/main" id="{64591D6C-E391-BE4A-BEE7-725B723EC5CE}"/>
              </a:ext>
            </a:extLst>
          </p:cNvPr>
          <p:cNvSpPr>
            <a:spLocks noGrp="1"/>
          </p:cNvSpPr>
          <p:nvPr>
            <p:ph type="body" idx="1"/>
          </p:nvPr>
        </p:nvSpPr>
        <p:spPr/>
        <p:txBody>
          <a:bodyPr>
            <a:normAutofit/>
          </a:bodyPr>
          <a:lstStyle/>
          <a:p>
            <a:r>
              <a:rPr lang="en-AU" sz="2800" dirty="0">
                <a:solidFill>
                  <a:srgbClr val="FF0000"/>
                </a:solidFill>
              </a:rPr>
              <a:t>Arguments for causation</a:t>
            </a:r>
          </a:p>
        </p:txBody>
      </p:sp>
    </p:spTree>
    <p:extLst>
      <p:ext uri="{BB962C8B-B14F-4D97-AF65-F5344CB8AC3E}">
        <p14:creationId xmlns:p14="http://schemas.microsoft.com/office/powerpoint/2010/main" val="2709907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5C93-F0D1-007B-65E4-4578B1D69369}"/>
              </a:ext>
            </a:extLst>
          </p:cNvPr>
          <p:cNvSpPr>
            <a:spLocks noGrp="1"/>
          </p:cNvSpPr>
          <p:nvPr>
            <p:ph type="title"/>
          </p:nvPr>
        </p:nvSpPr>
        <p:spPr/>
        <p:txBody>
          <a:bodyPr/>
          <a:lstStyle/>
          <a:p>
            <a:pPr marL="0" indent="0"/>
            <a:r>
              <a:rPr lang="en-AU" dirty="0"/>
              <a:t>Arguments for causal </a:t>
            </a:r>
            <a:r>
              <a:rPr lang="en-AU" dirty="0">
                <a:solidFill>
                  <a:srgbClr val="FF0000"/>
                </a:solidFill>
              </a:rPr>
              <a:t>generalisations</a:t>
            </a:r>
          </a:p>
        </p:txBody>
      </p:sp>
      <p:sp>
        <p:nvSpPr>
          <p:cNvPr id="3" name="Content Placeholder 2">
            <a:extLst>
              <a:ext uri="{FF2B5EF4-FFF2-40B4-BE49-F238E27FC236}">
                <a16:creationId xmlns:a16="http://schemas.microsoft.com/office/drawing/2014/main" id="{70E95CB1-224F-D68D-6E12-6B6A28AE6FE8}"/>
              </a:ext>
            </a:extLst>
          </p:cNvPr>
          <p:cNvSpPr>
            <a:spLocks noGrp="1"/>
          </p:cNvSpPr>
          <p:nvPr>
            <p:ph idx="1"/>
          </p:nvPr>
        </p:nvSpPr>
        <p:spPr/>
        <p:txBody>
          <a:bodyPr/>
          <a:lstStyle/>
          <a:p>
            <a:pPr marL="514350" indent="-514350">
              <a:buAutoNum type="arabicPeriod"/>
            </a:pPr>
            <a:r>
              <a:rPr lang="en-AU" b="1" dirty="0"/>
              <a:t>A</a:t>
            </a:r>
            <a:r>
              <a:rPr lang="en-AU" dirty="0"/>
              <a:t> and</a:t>
            </a:r>
            <a:r>
              <a:rPr lang="en-AU" b="1" dirty="0"/>
              <a:t> B </a:t>
            </a:r>
            <a:r>
              <a:rPr lang="en-AU" dirty="0"/>
              <a:t>are correlated.</a:t>
            </a:r>
          </a:p>
          <a:p>
            <a:pPr marL="514350" indent="-514350">
              <a:buAutoNum type="arabicPeriod"/>
            </a:pPr>
            <a:r>
              <a:rPr lang="en-AU" dirty="0"/>
              <a:t>The best explanation of this correlation is that </a:t>
            </a:r>
            <a:r>
              <a:rPr lang="en-AU" b="1" dirty="0"/>
              <a:t>A </a:t>
            </a:r>
            <a:r>
              <a:rPr lang="en-AU" dirty="0"/>
              <a:t>causes </a:t>
            </a:r>
            <a:r>
              <a:rPr lang="en-AU" b="1" dirty="0"/>
              <a:t>B</a:t>
            </a:r>
            <a:r>
              <a:rPr lang="en-AU" dirty="0"/>
              <a:t>.</a:t>
            </a:r>
          </a:p>
          <a:p>
            <a:pPr marL="0" indent="0">
              <a:buNone/>
            </a:pPr>
            <a:r>
              <a:rPr lang="en-AU" b="1" dirty="0"/>
              <a:t>Therefore,</a:t>
            </a:r>
          </a:p>
          <a:p>
            <a:pPr marL="0" indent="0">
              <a:buNone/>
            </a:pPr>
            <a:r>
              <a:rPr lang="en-AU" dirty="0"/>
              <a:t>C. </a:t>
            </a:r>
            <a:r>
              <a:rPr lang="en-AU" b="1" dirty="0"/>
              <a:t>A</a:t>
            </a:r>
            <a:r>
              <a:rPr lang="en-AU" dirty="0"/>
              <a:t> causes </a:t>
            </a:r>
            <a:r>
              <a:rPr lang="en-AU" b="1" dirty="0"/>
              <a:t>B</a:t>
            </a:r>
            <a:r>
              <a:rPr lang="en-AU" dirty="0"/>
              <a:t>.</a:t>
            </a:r>
          </a:p>
          <a:p>
            <a:pPr marL="0" indent="0">
              <a:buNone/>
            </a:pPr>
            <a:endParaRPr lang="en-AU" dirty="0"/>
          </a:p>
          <a:p>
            <a:pPr marL="0" indent="0">
              <a:buNone/>
            </a:pPr>
            <a:r>
              <a:rPr lang="en-AU" b="1" dirty="0"/>
              <a:t>Two things we can challenge:</a:t>
            </a:r>
          </a:p>
          <a:p>
            <a:pPr marL="0" indent="0">
              <a:buNone/>
            </a:pPr>
            <a:r>
              <a:rPr lang="en-AU" dirty="0"/>
              <a:t>Are A and B actually correlated?</a:t>
            </a:r>
          </a:p>
          <a:p>
            <a:pPr marL="0" indent="0">
              <a:buNone/>
            </a:pPr>
            <a:r>
              <a:rPr lang="en-AU" dirty="0"/>
              <a:t>Is the correlation actually best explained by A causing B?</a:t>
            </a:r>
          </a:p>
        </p:txBody>
      </p:sp>
    </p:spTree>
    <p:extLst>
      <p:ext uri="{BB962C8B-B14F-4D97-AF65-F5344CB8AC3E}">
        <p14:creationId xmlns:p14="http://schemas.microsoft.com/office/powerpoint/2010/main" val="232569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5C93-F0D1-007B-65E4-4578B1D69369}"/>
              </a:ext>
            </a:extLst>
          </p:cNvPr>
          <p:cNvSpPr>
            <a:spLocks noGrp="1"/>
          </p:cNvSpPr>
          <p:nvPr>
            <p:ph type="title"/>
          </p:nvPr>
        </p:nvSpPr>
        <p:spPr/>
        <p:txBody>
          <a:bodyPr/>
          <a:lstStyle/>
          <a:p>
            <a:pPr marL="0" indent="0"/>
            <a:r>
              <a:rPr lang="en-AU" dirty="0"/>
              <a:t>Arguments for causal </a:t>
            </a:r>
            <a:r>
              <a:rPr lang="en-AU" dirty="0">
                <a:solidFill>
                  <a:srgbClr val="FF0000"/>
                </a:solidFill>
              </a:rPr>
              <a:t>generalisations</a:t>
            </a:r>
          </a:p>
        </p:txBody>
      </p:sp>
      <p:sp>
        <p:nvSpPr>
          <p:cNvPr id="3" name="Content Placeholder 2">
            <a:extLst>
              <a:ext uri="{FF2B5EF4-FFF2-40B4-BE49-F238E27FC236}">
                <a16:creationId xmlns:a16="http://schemas.microsoft.com/office/drawing/2014/main" id="{70E95CB1-224F-D68D-6E12-6B6A28AE6FE8}"/>
              </a:ext>
            </a:extLst>
          </p:cNvPr>
          <p:cNvSpPr>
            <a:spLocks noGrp="1"/>
          </p:cNvSpPr>
          <p:nvPr>
            <p:ph idx="1"/>
          </p:nvPr>
        </p:nvSpPr>
        <p:spPr/>
        <p:txBody>
          <a:bodyPr/>
          <a:lstStyle/>
          <a:p>
            <a:pPr marL="514350" indent="-514350">
              <a:buAutoNum type="arabicPeriod"/>
            </a:pPr>
            <a:r>
              <a:rPr lang="en-AU" b="1" dirty="0"/>
              <a:t>A </a:t>
            </a:r>
            <a:r>
              <a:rPr lang="en-AU" dirty="0"/>
              <a:t>and </a:t>
            </a:r>
            <a:r>
              <a:rPr lang="en-AU" b="1" dirty="0"/>
              <a:t>B</a:t>
            </a:r>
            <a:r>
              <a:rPr lang="en-AU" dirty="0"/>
              <a:t> are correlated.</a:t>
            </a:r>
          </a:p>
          <a:p>
            <a:pPr marL="514350" indent="-514350">
              <a:buAutoNum type="arabicPeriod"/>
            </a:pPr>
            <a:r>
              <a:rPr lang="en-AU" dirty="0">
                <a:solidFill>
                  <a:schemeClr val="accent2"/>
                </a:solidFill>
              </a:rPr>
              <a:t>The </a:t>
            </a:r>
            <a:r>
              <a:rPr lang="en-AU" u="sng" dirty="0">
                <a:solidFill>
                  <a:schemeClr val="accent2"/>
                </a:solidFill>
              </a:rPr>
              <a:t>best</a:t>
            </a:r>
            <a:r>
              <a:rPr lang="en-AU" dirty="0">
                <a:solidFill>
                  <a:schemeClr val="accent2"/>
                </a:solidFill>
              </a:rPr>
              <a:t> explanation of this correlation is that </a:t>
            </a:r>
            <a:r>
              <a:rPr lang="en-AU" b="1" dirty="0">
                <a:solidFill>
                  <a:schemeClr val="accent2"/>
                </a:solidFill>
              </a:rPr>
              <a:t>A </a:t>
            </a:r>
            <a:r>
              <a:rPr lang="en-AU" dirty="0">
                <a:solidFill>
                  <a:schemeClr val="accent2"/>
                </a:solidFill>
              </a:rPr>
              <a:t>causes </a:t>
            </a:r>
            <a:r>
              <a:rPr lang="en-AU" b="1" dirty="0">
                <a:solidFill>
                  <a:schemeClr val="accent2"/>
                </a:solidFill>
              </a:rPr>
              <a:t>B</a:t>
            </a:r>
            <a:r>
              <a:rPr lang="en-AU" dirty="0">
                <a:solidFill>
                  <a:schemeClr val="accent2"/>
                </a:solidFill>
              </a:rPr>
              <a:t>.</a:t>
            </a:r>
          </a:p>
          <a:p>
            <a:pPr marL="0" indent="0">
              <a:buNone/>
            </a:pPr>
            <a:r>
              <a:rPr lang="en-AU" b="1" dirty="0"/>
              <a:t>Therefore,</a:t>
            </a:r>
          </a:p>
          <a:p>
            <a:pPr marL="0" indent="0">
              <a:buNone/>
            </a:pPr>
            <a:r>
              <a:rPr lang="en-AU" dirty="0"/>
              <a:t>C. </a:t>
            </a:r>
            <a:r>
              <a:rPr lang="en-AU" b="1" dirty="0"/>
              <a:t>A</a:t>
            </a:r>
            <a:r>
              <a:rPr lang="en-AU" dirty="0"/>
              <a:t> causes </a:t>
            </a:r>
            <a:r>
              <a:rPr lang="en-AU" b="1" dirty="0"/>
              <a:t>B</a:t>
            </a:r>
            <a:r>
              <a:rPr lang="en-AU" dirty="0"/>
              <a:t>.</a:t>
            </a:r>
          </a:p>
          <a:p>
            <a:pPr marL="0" indent="0">
              <a:buNone/>
            </a:pPr>
            <a:endParaRPr lang="en-AU" dirty="0"/>
          </a:p>
          <a:p>
            <a:pPr marL="0" indent="0">
              <a:buNone/>
            </a:pPr>
            <a:r>
              <a:rPr lang="en-AU" b="1" dirty="0"/>
              <a:t>Two things we can challenge:</a:t>
            </a:r>
          </a:p>
          <a:p>
            <a:pPr marL="0" indent="0">
              <a:buNone/>
            </a:pPr>
            <a:r>
              <a:rPr lang="en-AU" dirty="0"/>
              <a:t>Are A and B actually correlated?</a:t>
            </a:r>
          </a:p>
          <a:p>
            <a:pPr marL="0" indent="0">
              <a:buNone/>
            </a:pPr>
            <a:r>
              <a:rPr lang="en-AU" dirty="0">
                <a:solidFill>
                  <a:srgbClr val="FF0000"/>
                </a:solidFill>
              </a:rPr>
              <a:t>Is the correlation actually best explained by A causing B?</a:t>
            </a:r>
          </a:p>
        </p:txBody>
      </p:sp>
    </p:spTree>
    <p:extLst>
      <p:ext uri="{BB962C8B-B14F-4D97-AF65-F5344CB8AC3E}">
        <p14:creationId xmlns:p14="http://schemas.microsoft.com/office/powerpoint/2010/main" val="290468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299F-72F1-4E71-8F47-D958FEC97A14}"/>
              </a:ext>
            </a:extLst>
          </p:cNvPr>
          <p:cNvSpPr>
            <a:spLocks noGrp="1"/>
          </p:cNvSpPr>
          <p:nvPr>
            <p:ph type="title"/>
          </p:nvPr>
        </p:nvSpPr>
        <p:spPr>
          <a:xfrm>
            <a:off x="1249680" y="838963"/>
            <a:ext cx="9692640" cy="1325562"/>
          </a:xfrm>
        </p:spPr>
        <p:txBody>
          <a:bodyPr>
            <a:noAutofit/>
          </a:bodyPr>
          <a:lstStyle/>
          <a:p>
            <a:r>
              <a:rPr lang="en-AU" sz="3600" dirty="0"/>
              <a:t>Smoking is positively correlated with incidence of lung cancer, </a:t>
            </a:r>
            <a:r>
              <a:rPr lang="en-AU" sz="3600" dirty="0">
                <a:solidFill>
                  <a:srgbClr val="FF0000"/>
                </a:solidFill>
              </a:rPr>
              <a:t>because smoking causes lung cancer</a:t>
            </a:r>
            <a:r>
              <a:rPr lang="en-AU" sz="3600" dirty="0"/>
              <a:t>.</a:t>
            </a:r>
          </a:p>
        </p:txBody>
      </p:sp>
      <p:pic>
        <p:nvPicPr>
          <p:cNvPr id="13" name="Content Placeholder 12">
            <a:extLst>
              <a:ext uri="{FF2B5EF4-FFF2-40B4-BE49-F238E27FC236}">
                <a16:creationId xmlns:a16="http://schemas.microsoft.com/office/drawing/2014/main" id="{E5066C7B-10F8-43FA-AB2B-AE81036F32A7}"/>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8406" b="89565" l="10000" r="90870">
                        <a14:foregroundMark x1="68696" y1="9855" x2="68696" y2="8406"/>
                        <a14:foregroundMark x1="12609" y1="46957" x2="10217" y2="47536"/>
                        <a14:foregroundMark x1="39348" y1="76522" x2="38043" y2="79130"/>
                        <a14:foregroundMark x1="90870" y1="66377" x2="90870" y2="72174"/>
                      </a14:backgroundRemoval>
                    </a14:imgEffect>
                  </a14:imgLayer>
                </a14:imgProps>
              </a:ext>
              <a:ext uri="{28A0092B-C50C-407E-A947-70E740481C1C}">
                <a14:useLocalDpi xmlns:a14="http://schemas.microsoft.com/office/drawing/2010/main" val="0"/>
              </a:ext>
            </a:extLst>
          </a:blip>
          <a:stretch>
            <a:fillRect/>
          </a:stretch>
        </p:blipFill>
        <p:spPr>
          <a:xfrm>
            <a:off x="4228428" y="1839075"/>
            <a:ext cx="5875447" cy="4406586"/>
          </a:xfrm>
        </p:spPr>
      </p:pic>
      <p:pic>
        <p:nvPicPr>
          <p:cNvPr id="4" name="Content Placeholder 3" descr="Screen Clipping">
            <a:extLst>
              <a:ext uri="{FF2B5EF4-FFF2-40B4-BE49-F238E27FC236}">
                <a16:creationId xmlns:a16="http://schemas.microsoft.com/office/drawing/2014/main" id="{CC0BB300-EDF6-4C63-9987-C633523F4F08}"/>
              </a:ext>
            </a:extLst>
          </p:cNvPr>
          <p:cNvPicPr>
            <a:picLocks noChangeAspect="1"/>
          </p:cNvPicPr>
          <p:nvPr/>
        </p:nvPicPr>
        <p:blipFill rotWithShape="1">
          <a:blip r:embed="rId5">
            <a:extLst>
              <a:ext uri="{28A0092B-C50C-407E-A947-70E740481C1C}">
                <a14:useLocalDpi xmlns:a14="http://schemas.microsoft.com/office/drawing/2010/main" val="0"/>
              </a:ext>
            </a:extLst>
          </a:blip>
          <a:srcRect t="5586" r="54885" b="69394"/>
          <a:stretch/>
        </p:blipFill>
        <p:spPr>
          <a:xfrm>
            <a:off x="1120041" y="3008377"/>
            <a:ext cx="2965577" cy="1696212"/>
          </a:xfrm>
          <a:prstGeom prst="rect">
            <a:avLst/>
          </a:prstGeom>
        </p:spPr>
      </p:pic>
      <p:pic>
        <p:nvPicPr>
          <p:cNvPr id="5" name="Content Placeholder 3" descr="Screen Clipping">
            <a:extLst>
              <a:ext uri="{FF2B5EF4-FFF2-40B4-BE49-F238E27FC236}">
                <a16:creationId xmlns:a16="http://schemas.microsoft.com/office/drawing/2014/main" id="{78C0C5FF-3D3D-46C6-8473-C9F221D7C7AD}"/>
              </a:ext>
            </a:extLst>
          </p:cNvPr>
          <p:cNvPicPr>
            <a:picLocks noChangeAspect="1"/>
          </p:cNvPicPr>
          <p:nvPr/>
        </p:nvPicPr>
        <p:blipFill rotWithShape="1">
          <a:blip r:embed="rId6">
            <a:extLst>
              <a:ext uri="{28A0092B-C50C-407E-A947-70E740481C1C}">
                <a14:useLocalDpi xmlns:a14="http://schemas.microsoft.com/office/drawing/2010/main" val="0"/>
              </a:ext>
            </a:extLst>
          </a:blip>
          <a:srcRect t="86146" r="42376"/>
          <a:stretch/>
        </p:blipFill>
        <p:spPr>
          <a:xfrm>
            <a:off x="708916" y="4852342"/>
            <a:ext cx="3787828" cy="939209"/>
          </a:xfrm>
          <a:prstGeom prst="rect">
            <a:avLst/>
          </a:prstGeom>
        </p:spPr>
      </p:pic>
    </p:spTree>
    <p:extLst>
      <p:ext uri="{BB962C8B-B14F-4D97-AF65-F5344CB8AC3E}">
        <p14:creationId xmlns:p14="http://schemas.microsoft.com/office/powerpoint/2010/main" val="56371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DDD4-EBC6-4453-AF90-45AF61E1CACA}"/>
              </a:ext>
            </a:extLst>
          </p:cNvPr>
          <p:cNvSpPr>
            <a:spLocks noGrp="1"/>
          </p:cNvSpPr>
          <p:nvPr>
            <p:ph type="title"/>
          </p:nvPr>
        </p:nvSpPr>
        <p:spPr/>
        <p:txBody>
          <a:bodyPr>
            <a:normAutofit/>
          </a:bodyPr>
          <a:lstStyle/>
          <a:p>
            <a:r>
              <a:rPr lang="en-AU" sz="4000" dirty="0"/>
              <a:t>But there are four other possible explanations for a correlation</a:t>
            </a:r>
          </a:p>
        </p:txBody>
      </p:sp>
      <p:sp>
        <p:nvSpPr>
          <p:cNvPr id="4" name="Content Placeholder 3">
            <a:extLst>
              <a:ext uri="{FF2B5EF4-FFF2-40B4-BE49-F238E27FC236}">
                <a16:creationId xmlns:a16="http://schemas.microsoft.com/office/drawing/2014/main" id="{1866109F-1828-4673-B486-95CD3B0F78FC}"/>
              </a:ext>
            </a:extLst>
          </p:cNvPr>
          <p:cNvSpPr>
            <a:spLocks noGrp="1"/>
          </p:cNvSpPr>
          <p:nvPr>
            <p:ph idx="1"/>
          </p:nvPr>
        </p:nvSpPr>
        <p:spPr>
          <a:xfrm>
            <a:off x="2660360" y="3987800"/>
            <a:ext cx="1614196" cy="1614196"/>
          </a:xfrm>
          <a:prstGeom prst="ellipse">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indent="0" algn="ctr">
              <a:buNone/>
            </a:pPr>
            <a:r>
              <a:rPr lang="en-AU" sz="4000" b="1" dirty="0"/>
              <a:t>A</a:t>
            </a:r>
          </a:p>
        </p:txBody>
      </p:sp>
      <p:sp>
        <p:nvSpPr>
          <p:cNvPr id="5" name="Oval 4">
            <a:extLst>
              <a:ext uri="{FF2B5EF4-FFF2-40B4-BE49-F238E27FC236}">
                <a16:creationId xmlns:a16="http://schemas.microsoft.com/office/drawing/2014/main" id="{0AD0B63B-8A54-4307-B1E2-635B8F209793}"/>
              </a:ext>
            </a:extLst>
          </p:cNvPr>
          <p:cNvSpPr/>
          <p:nvPr/>
        </p:nvSpPr>
        <p:spPr>
          <a:xfrm>
            <a:off x="5529690" y="3987800"/>
            <a:ext cx="1614196" cy="1614196"/>
          </a:xfrm>
          <a:prstGeom prst="ellipse">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AU" sz="4000" b="1" dirty="0"/>
              <a:t>B</a:t>
            </a:r>
          </a:p>
        </p:txBody>
      </p:sp>
      <p:cxnSp>
        <p:nvCxnSpPr>
          <p:cNvPr id="6" name="Connector: Curved 5">
            <a:extLst>
              <a:ext uri="{FF2B5EF4-FFF2-40B4-BE49-F238E27FC236}">
                <a16:creationId xmlns:a16="http://schemas.microsoft.com/office/drawing/2014/main" id="{A09A61D9-3F8E-40F5-95E2-E8E295E05E1C}"/>
              </a:ext>
            </a:extLst>
          </p:cNvPr>
          <p:cNvCxnSpPr>
            <a:cxnSpLocks/>
          </p:cNvCxnSpPr>
          <p:nvPr/>
        </p:nvCxnSpPr>
        <p:spPr>
          <a:xfrm rot="5400000" flipH="1" flipV="1">
            <a:off x="4979545" y="3061566"/>
            <a:ext cx="12700" cy="2140801"/>
          </a:xfrm>
          <a:prstGeom prst="curvedConnector3">
            <a:avLst>
              <a:gd name="adj1" fmla="val 12261370"/>
            </a:avLst>
          </a:prstGeom>
          <a:ln w="9525"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Content Placeholder 3" descr="Screen Clipping">
            <a:extLst>
              <a:ext uri="{FF2B5EF4-FFF2-40B4-BE49-F238E27FC236}">
                <a16:creationId xmlns:a16="http://schemas.microsoft.com/office/drawing/2014/main" id="{E504F6FF-FBF2-4ACB-89CF-35D385C94A46}"/>
              </a:ext>
            </a:extLst>
          </p:cNvPr>
          <p:cNvPicPr>
            <a:picLocks noChangeAspect="1"/>
          </p:cNvPicPr>
          <p:nvPr/>
        </p:nvPicPr>
        <p:blipFill rotWithShape="1">
          <a:blip r:embed="rId2">
            <a:extLst>
              <a:ext uri="{28A0092B-C50C-407E-A947-70E740481C1C}">
                <a14:useLocalDpi xmlns:a14="http://schemas.microsoft.com/office/drawing/2010/main" val="0"/>
              </a:ext>
            </a:extLst>
          </a:blip>
          <a:srcRect t="86146" r="42376"/>
          <a:stretch/>
        </p:blipFill>
        <p:spPr>
          <a:xfrm>
            <a:off x="6108192" y="2179932"/>
            <a:ext cx="3787828" cy="939209"/>
          </a:xfrm>
          <a:prstGeom prst="rect">
            <a:avLst/>
          </a:prstGeom>
        </p:spPr>
      </p:pic>
    </p:spTree>
    <p:extLst>
      <p:ext uri="{BB962C8B-B14F-4D97-AF65-F5344CB8AC3E}">
        <p14:creationId xmlns:p14="http://schemas.microsoft.com/office/powerpoint/2010/main" val="4104973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28006B-B7CC-4470-A7F4-BC198A9BF90C}"/>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154" r="100000"/>
                    </a14:imgEffect>
                  </a14:imgLayer>
                </a14:imgProps>
              </a:ext>
              <a:ext uri="{28A0092B-C50C-407E-A947-70E740481C1C}">
                <a14:useLocalDpi xmlns:a14="http://schemas.microsoft.com/office/drawing/2010/main" val="0"/>
              </a:ext>
            </a:extLst>
          </a:blip>
          <a:stretch>
            <a:fillRect/>
          </a:stretch>
        </p:blipFill>
        <p:spPr>
          <a:xfrm>
            <a:off x="4906087" y="2464254"/>
            <a:ext cx="1189913" cy="1929490"/>
          </a:xfrm>
          <a:prstGeom prst="rect">
            <a:avLst/>
          </a:prstGeom>
        </p:spPr>
      </p:pic>
      <p:pic>
        <p:nvPicPr>
          <p:cNvPr id="7" name="Picture 6">
            <a:extLst>
              <a:ext uri="{FF2B5EF4-FFF2-40B4-BE49-F238E27FC236}">
                <a16:creationId xmlns:a16="http://schemas.microsoft.com/office/drawing/2014/main" id="{26EE0FE0-0D2D-4389-AF04-58FDDD538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674" y="2363646"/>
            <a:ext cx="2130707" cy="2130707"/>
          </a:xfrm>
          <a:prstGeom prst="rect">
            <a:avLst/>
          </a:prstGeom>
        </p:spPr>
      </p:pic>
      <p:pic>
        <p:nvPicPr>
          <p:cNvPr id="9" name="Picture 8" descr="A close up of a logo&#10;&#10;Description automatically generated">
            <a:extLst>
              <a:ext uri="{FF2B5EF4-FFF2-40B4-BE49-F238E27FC236}">
                <a16:creationId xmlns:a16="http://schemas.microsoft.com/office/drawing/2014/main" id="{ABF2F85F-1FCF-4102-8E08-4F8A6B48781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18176" y="4876378"/>
            <a:ext cx="1709405" cy="1830994"/>
          </a:xfrm>
          <a:prstGeom prst="rect">
            <a:avLst/>
          </a:prstGeom>
        </p:spPr>
      </p:pic>
      <p:cxnSp>
        <p:nvCxnSpPr>
          <p:cNvPr id="11" name="Straight Arrow Connector 10">
            <a:extLst>
              <a:ext uri="{FF2B5EF4-FFF2-40B4-BE49-F238E27FC236}">
                <a16:creationId xmlns:a16="http://schemas.microsoft.com/office/drawing/2014/main" id="{968E0D8A-F80E-421B-93B4-813D255FE760}"/>
              </a:ext>
            </a:extLst>
          </p:cNvPr>
          <p:cNvCxnSpPr/>
          <p:nvPr/>
        </p:nvCxnSpPr>
        <p:spPr>
          <a:xfrm flipH="1" flipV="1">
            <a:off x="5975498" y="4393744"/>
            <a:ext cx="723014" cy="8162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945FB45-646B-45E0-9D58-677F909D5592}"/>
              </a:ext>
            </a:extLst>
          </p:cNvPr>
          <p:cNvCxnSpPr>
            <a:cxnSpLocks/>
            <a:endCxn id="7" idx="2"/>
          </p:cNvCxnSpPr>
          <p:nvPr/>
        </p:nvCxnSpPr>
        <p:spPr>
          <a:xfrm flipV="1">
            <a:off x="7767923" y="4494353"/>
            <a:ext cx="1023105" cy="7156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5A25A378-62AC-464D-84FA-F792D213E00E}"/>
              </a:ext>
            </a:extLst>
          </p:cNvPr>
          <p:cNvSpPr>
            <a:spLocks noGrp="1"/>
          </p:cNvSpPr>
          <p:nvPr>
            <p:ph type="title"/>
          </p:nvPr>
        </p:nvSpPr>
        <p:spPr>
          <a:xfrm>
            <a:off x="1249680" y="947680"/>
            <a:ext cx="9692640" cy="1325562"/>
          </a:xfrm>
        </p:spPr>
        <p:txBody>
          <a:bodyPr>
            <a:normAutofit fontScale="90000"/>
          </a:bodyPr>
          <a:lstStyle/>
          <a:p>
            <a:r>
              <a:rPr lang="en-AU" dirty="0"/>
              <a:t>Ice-cream consumption is positively correlated with shark attacks</a:t>
            </a:r>
            <a:r>
              <a:rPr lang="en-AU" dirty="0">
                <a:solidFill>
                  <a:schemeClr val="bg1"/>
                </a:solidFill>
              </a:rPr>
              <a:t>, but doesn’t cause shark attacks.</a:t>
            </a:r>
          </a:p>
        </p:txBody>
      </p:sp>
      <p:pic>
        <p:nvPicPr>
          <p:cNvPr id="16" name="Content Placeholder 3" descr="Screen Clipping">
            <a:extLst>
              <a:ext uri="{FF2B5EF4-FFF2-40B4-BE49-F238E27FC236}">
                <a16:creationId xmlns:a16="http://schemas.microsoft.com/office/drawing/2014/main" id="{B807E0CE-9E96-4D95-B76F-62A847222C40}"/>
              </a:ext>
            </a:extLst>
          </p:cNvPr>
          <p:cNvPicPr>
            <a:picLocks noChangeAspect="1"/>
          </p:cNvPicPr>
          <p:nvPr/>
        </p:nvPicPr>
        <p:blipFill rotWithShape="1">
          <a:blip r:embed="rId8">
            <a:extLst>
              <a:ext uri="{28A0092B-C50C-407E-A947-70E740481C1C}">
                <a14:useLocalDpi xmlns:a14="http://schemas.microsoft.com/office/drawing/2010/main" val="0"/>
              </a:ext>
            </a:extLst>
          </a:blip>
          <a:srcRect l="53634" t="6213" r="4797" b="52853"/>
          <a:stretch/>
        </p:blipFill>
        <p:spPr>
          <a:xfrm>
            <a:off x="1236510" y="2650858"/>
            <a:ext cx="2732568" cy="2775098"/>
          </a:xfrm>
          <a:prstGeom prst="rect">
            <a:avLst/>
          </a:prstGeom>
        </p:spPr>
      </p:pic>
      <p:pic>
        <p:nvPicPr>
          <p:cNvPr id="17" name="Content Placeholder 3" descr="Screen Clipping">
            <a:extLst>
              <a:ext uri="{FF2B5EF4-FFF2-40B4-BE49-F238E27FC236}">
                <a16:creationId xmlns:a16="http://schemas.microsoft.com/office/drawing/2014/main" id="{A3B8B272-9278-4605-ADF8-973B0C41D271}"/>
              </a:ext>
            </a:extLst>
          </p:cNvPr>
          <p:cNvPicPr>
            <a:picLocks noChangeAspect="1"/>
          </p:cNvPicPr>
          <p:nvPr/>
        </p:nvPicPr>
        <p:blipFill rotWithShape="1">
          <a:blip r:embed="rId9">
            <a:extLst>
              <a:ext uri="{28A0092B-C50C-407E-A947-70E740481C1C}">
                <a14:useLocalDpi xmlns:a14="http://schemas.microsoft.com/office/drawing/2010/main" val="0"/>
              </a:ext>
            </a:extLst>
          </a:blip>
          <a:srcRect t="86146" r="42376"/>
          <a:stretch/>
        </p:blipFill>
        <p:spPr>
          <a:xfrm>
            <a:off x="708880" y="5440715"/>
            <a:ext cx="3787828" cy="939209"/>
          </a:xfrm>
          <a:prstGeom prst="rect">
            <a:avLst/>
          </a:prstGeom>
        </p:spPr>
      </p:pic>
    </p:spTree>
    <p:extLst>
      <p:ext uri="{BB962C8B-B14F-4D97-AF65-F5344CB8AC3E}">
        <p14:creationId xmlns:p14="http://schemas.microsoft.com/office/powerpoint/2010/main" val="298026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BD28-F889-4738-B244-F1468A29E88A}"/>
              </a:ext>
            </a:extLst>
          </p:cNvPr>
          <p:cNvSpPr>
            <a:spLocks noGrp="1"/>
          </p:cNvSpPr>
          <p:nvPr>
            <p:ph type="title"/>
          </p:nvPr>
        </p:nvSpPr>
        <p:spPr>
          <a:xfrm>
            <a:off x="1249680" y="947680"/>
            <a:ext cx="9692640" cy="1325562"/>
          </a:xfrm>
        </p:spPr>
        <p:txBody>
          <a:bodyPr>
            <a:normAutofit fontScale="90000"/>
          </a:bodyPr>
          <a:lstStyle/>
          <a:p>
            <a:r>
              <a:rPr lang="en-AU" dirty="0"/>
              <a:t>Ice-cream consumption is positively correlated with shark attacks</a:t>
            </a:r>
            <a:r>
              <a:rPr lang="en-AU" dirty="0">
                <a:solidFill>
                  <a:schemeClr val="accent1"/>
                </a:solidFill>
              </a:rPr>
              <a:t>, but </a:t>
            </a:r>
            <a:r>
              <a:rPr lang="en-AU" b="1" dirty="0">
                <a:solidFill>
                  <a:schemeClr val="accent1"/>
                </a:solidFill>
              </a:rPr>
              <a:t>doesn’t</a:t>
            </a:r>
            <a:r>
              <a:rPr lang="en-AU" dirty="0">
                <a:solidFill>
                  <a:schemeClr val="accent1"/>
                </a:solidFill>
              </a:rPr>
              <a:t> </a:t>
            </a:r>
            <a:r>
              <a:rPr lang="en-AU" b="1" dirty="0">
                <a:solidFill>
                  <a:schemeClr val="accent1"/>
                </a:solidFill>
              </a:rPr>
              <a:t>cause</a:t>
            </a:r>
            <a:r>
              <a:rPr lang="en-AU" dirty="0">
                <a:solidFill>
                  <a:schemeClr val="accent1"/>
                </a:solidFill>
              </a:rPr>
              <a:t> shark attacks.</a:t>
            </a:r>
          </a:p>
        </p:txBody>
      </p:sp>
      <p:pic>
        <p:nvPicPr>
          <p:cNvPr id="4" name="Content Placeholder 3" descr="Screen Clipping">
            <a:extLst>
              <a:ext uri="{FF2B5EF4-FFF2-40B4-BE49-F238E27FC236}">
                <a16:creationId xmlns:a16="http://schemas.microsoft.com/office/drawing/2014/main" id="{742DD6EE-80E6-497F-A1EA-175A7A371D7C}"/>
              </a:ext>
            </a:extLst>
          </p:cNvPr>
          <p:cNvPicPr>
            <a:picLocks noChangeAspect="1"/>
          </p:cNvPicPr>
          <p:nvPr/>
        </p:nvPicPr>
        <p:blipFill rotWithShape="1">
          <a:blip r:embed="rId2">
            <a:extLst>
              <a:ext uri="{28A0092B-C50C-407E-A947-70E740481C1C}">
                <a14:useLocalDpi xmlns:a14="http://schemas.microsoft.com/office/drawing/2010/main" val="0"/>
              </a:ext>
            </a:extLst>
          </a:blip>
          <a:srcRect l="53634" t="6213" r="4797" b="52853"/>
          <a:stretch/>
        </p:blipFill>
        <p:spPr>
          <a:xfrm>
            <a:off x="1236510" y="2650858"/>
            <a:ext cx="2732568" cy="2775098"/>
          </a:xfrm>
          <a:prstGeom prst="rect">
            <a:avLst/>
          </a:prstGeom>
        </p:spPr>
      </p:pic>
      <p:pic>
        <p:nvPicPr>
          <p:cNvPr id="6" name="Picture 5">
            <a:extLst>
              <a:ext uri="{FF2B5EF4-FFF2-40B4-BE49-F238E27FC236}">
                <a16:creationId xmlns:a16="http://schemas.microsoft.com/office/drawing/2014/main" id="{D128006B-B7CC-4470-A7F4-BC198A9BF90C}"/>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154" r="100000"/>
                    </a14:imgEffect>
                  </a14:imgLayer>
                </a14:imgProps>
              </a:ext>
              <a:ext uri="{28A0092B-C50C-407E-A947-70E740481C1C}">
                <a14:useLocalDpi xmlns:a14="http://schemas.microsoft.com/office/drawing/2010/main" val="0"/>
              </a:ext>
            </a:extLst>
          </a:blip>
          <a:stretch>
            <a:fillRect/>
          </a:stretch>
        </p:blipFill>
        <p:spPr>
          <a:xfrm>
            <a:off x="4906087" y="2464254"/>
            <a:ext cx="1189913" cy="1929490"/>
          </a:xfrm>
          <a:prstGeom prst="rect">
            <a:avLst/>
          </a:prstGeom>
        </p:spPr>
      </p:pic>
      <p:pic>
        <p:nvPicPr>
          <p:cNvPr id="7" name="Picture 6">
            <a:extLst>
              <a:ext uri="{FF2B5EF4-FFF2-40B4-BE49-F238E27FC236}">
                <a16:creationId xmlns:a16="http://schemas.microsoft.com/office/drawing/2014/main" id="{26EE0FE0-0D2D-4389-AF04-58FDDD538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674" y="2363646"/>
            <a:ext cx="2130707" cy="2130707"/>
          </a:xfrm>
          <a:prstGeom prst="rect">
            <a:avLst/>
          </a:prstGeom>
        </p:spPr>
      </p:pic>
      <p:pic>
        <p:nvPicPr>
          <p:cNvPr id="9" name="Picture 8" descr="A close up of a logo&#10;&#10;Description automatically generated">
            <a:extLst>
              <a:ext uri="{FF2B5EF4-FFF2-40B4-BE49-F238E27FC236}">
                <a16:creationId xmlns:a16="http://schemas.microsoft.com/office/drawing/2014/main" id="{ABF2F85F-1FCF-4102-8E08-4F8A6B48781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18176" y="4876378"/>
            <a:ext cx="1709405" cy="1830994"/>
          </a:xfrm>
          <a:prstGeom prst="rect">
            <a:avLst/>
          </a:prstGeom>
        </p:spPr>
      </p:pic>
      <p:cxnSp>
        <p:nvCxnSpPr>
          <p:cNvPr id="11" name="Straight Arrow Connector 10">
            <a:extLst>
              <a:ext uri="{FF2B5EF4-FFF2-40B4-BE49-F238E27FC236}">
                <a16:creationId xmlns:a16="http://schemas.microsoft.com/office/drawing/2014/main" id="{968E0D8A-F80E-421B-93B4-813D255FE760}"/>
              </a:ext>
            </a:extLst>
          </p:cNvPr>
          <p:cNvCxnSpPr/>
          <p:nvPr/>
        </p:nvCxnSpPr>
        <p:spPr>
          <a:xfrm flipH="1" flipV="1">
            <a:off x="5975498" y="4393744"/>
            <a:ext cx="723014" cy="8162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945FB45-646B-45E0-9D58-677F909D5592}"/>
              </a:ext>
            </a:extLst>
          </p:cNvPr>
          <p:cNvCxnSpPr>
            <a:cxnSpLocks/>
            <a:endCxn id="7" idx="2"/>
          </p:cNvCxnSpPr>
          <p:nvPr/>
        </p:nvCxnSpPr>
        <p:spPr>
          <a:xfrm flipV="1">
            <a:off x="7767923" y="4494353"/>
            <a:ext cx="1023105" cy="7156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3" descr="Screen Clipping">
            <a:extLst>
              <a:ext uri="{FF2B5EF4-FFF2-40B4-BE49-F238E27FC236}">
                <a16:creationId xmlns:a16="http://schemas.microsoft.com/office/drawing/2014/main" id="{6DE6780B-4CF6-40D5-B066-00905D29BAE2}"/>
              </a:ext>
            </a:extLst>
          </p:cNvPr>
          <p:cNvPicPr>
            <a:picLocks noChangeAspect="1"/>
          </p:cNvPicPr>
          <p:nvPr/>
        </p:nvPicPr>
        <p:blipFill rotWithShape="1">
          <a:blip r:embed="rId8">
            <a:extLst>
              <a:ext uri="{28A0092B-C50C-407E-A947-70E740481C1C}">
                <a14:useLocalDpi xmlns:a14="http://schemas.microsoft.com/office/drawing/2010/main" val="0"/>
              </a:ext>
            </a:extLst>
          </a:blip>
          <a:srcRect t="86146" r="42376"/>
          <a:stretch/>
        </p:blipFill>
        <p:spPr>
          <a:xfrm>
            <a:off x="708880" y="5440715"/>
            <a:ext cx="3787828" cy="939209"/>
          </a:xfrm>
          <a:prstGeom prst="rect">
            <a:avLst/>
          </a:prstGeom>
        </p:spPr>
      </p:pic>
    </p:spTree>
    <p:extLst>
      <p:ext uri="{BB962C8B-B14F-4D97-AF65-F5344CB8AC3E}">
        <p14:creationId xmlns:p14="http://schemas.microsoft.com/office/powerpoint/2010/main" val="31376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33A79BA7-DCF0-457E-8995-F554FFB65B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07942" y="1807575"/>
            <a:ext cx="3713297" cy="2784973"/>
          </a:xfrm>
        </p:spPr>
      </p:pic>
      <p:pic>
        <p:nvPicPr>
          <p:cNvPr id="4" name="Content Placeholder 3" descr="Screen Clipping">
            <a:extLst>
              <a:ext uri="{FF2B5EF4-FFF2-40B4-BE49-F238E27FC236}">
                <a16:creationId xmlns:a16="http://schemas.microsoft.com/office/drawing/2014/main" id="{742DD6EE-80E6-497F-A1EA-175A7A371D7C}"/>
              </a:ext>
            </a:extLst>
          </p:cNvPr>
          <p:cNvPicPr>
            <a:picLocks noChangeAspect="1"/>
          </p:cNvPicPr>
          <p:nvPr/>
        </p:nvPicPr>
        <p:blipFill rotWithShape="1">
          <a:blip r:embed="rId4">
            <a:extLst>
              <a:ext uri="{28A0092B-C50C-407E-A947-70E740481C1C}">
                <a14:useLocalDpi xmlns:a14="http://schemas.microsoft.com/office/drawing/2010/main" val="0"/>
              </a:ext>
            </a:extLst>
          </a:blip>
          <a:srcRect l="51855" t="46676" b="13854"/>
          <a:stretch/>
        </p:blipFill>
        <p:spPr>
          <a:xfrm>
            <a:off x="1057223" y="2759879"/>
            <a:ext cx="3164813" cy="2675861"/>
          </a:xfrm>
          <a:prstGeom prst="rect">
            <a:avLst/>
          </a:prstGeom>
        </p:spPr>
      </p:pic>
      <p:pic>
        <p:nvPicPr>
          <p:cNvPr id="5" name="Content Placeholder 3" descr="Screen Clipping">
            <a:extLst>
              <a:ext uri="{FF2B5EF4-FFF2-40B4-BE49-F238E27FC236}">
                <a16:creationId xmlns:a16="http://schemas.microsoft.com/office/drawing/2014/main" id="{77DBD53E-B2DD-43E1-90B7-1A3641107F03}"/>
              </a:ext>
            </a:extLst>
          </p:cNvPr>
          <p:cNvPicPr>
            <a:picLocks noChangeAspect="1"/>
          </p:cNvPicPr>
          <p:nvPr/>
        </p:nvPicPr>
        <p:blipFill rotWithShape="1">
          <a:blip r:embed="rId5">
            <a:extLst>
              <a:ext uri="{28A0092B-C50C-407E-A947-70E740481C1C}">
                <a14:useLocalDpi xmlns:a14="http://schemas.microsoft.com/office/drawing/2010/main" val="0"/>
              </a:ext>
            </a:extLst>
          </a:blip>
          <a:srcRect t="86146" r="42376"/>
          <a:stretch/>
        </p:blipFill>
        <p:spPr>
          <a:xfrm>
            <a:off x="693109" y="5392816"/>
            <a:ext cx="3787828" cy="939209"/>
          </a:xfrm>
          <a:prstGeom prst="rect">
            <a:avLst/>
          </a:prstGeom>
        </p:spPr>
      </p:pic>
      <p:pic>
        <p:nvPicPr>
          <p:cNvPr id="11" name="Picture 10" descr="A picture containing text, map&#10;&#10;Description automatically generated">
            <a:extLst>
              <a:ext uri="{FF2B5EF4-FFF2-40B4-BE49-F238E27FC236}">
                <a16:creationId xmlns:a16="http://schemas.microsoft.com/office/drawing/2014/main" id="{37EBDFF2-40F4-493A-9B35-5AD58D935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7942" y="4592547"/>
            <a:ext cx="3753264" cy="2112471"/>
          </a:xfrm>
          <a:prstGeom prst="rect">
            <a:avLst/>
          </a:prstGeom>
        </p:spPr>
      </p:pic>
      <p:sp>
        <p:nvSpPr>
          <p:cNvPr id="12" name="TextBox 11">
            <a:extLst>
              <a:ext uri="{FF2B5EF4-FFF2-40B4-BE49-F238E27FC236}">
                <a16:creationId xmlns:a16="http://schemas.microsoft.com/office/drawing/2014/main" id="{E0920A42-508E-4C0B-910C-767E2CAECCF1}"/>
              </a:ext>
            </a:extLst>
          </p:cNvPr>
          <p:cNvSpPr txBox="1"/>
          <p:nvPr/>
        </p:nvSpPr>
        <p:spPr>
          <a:xfrm>
            <a:off x="8084574" y="6353740"/>
            <a:ext cx="3042838" cy="276999"/>
          </a:xfrm>
          <a:prstGeom prst="rect">
            <a:avLst/>
          </a:prstGeom>
          <a:noFill/>
        </p:spPr>
        <p:txBody>
          <a:bodyPr wrap="square" rtlCol="0">
            <a:spAutoFit/>
          </a:bodyPr>
          <a:lstStyle/>
          <a:p>
            <a:pPr algn="r"/>
            <a:r>
              <a:rPr lang="en-AU" sz="1200" dirty="0"/>
              <a:t>(Map of sanctuary cities)</a:t>
            </a:r>
          </a:p>
        </p:txBody>
      </p:sp>
      <p:sp>
        <p:nvSpPr>
          <p:cNvPr id="19" name="TextBox 18">
            <a:extLst>
              <a:ext uri="{FF2B5EF4-FFF2-40B4-BE49-F238E27FC236}">
                <a16:creationId xmlns:a16="http://schemas.microsoft.com/office/drawing/2014/main" id="{8AD2D8A7-7D60-4D5B-B82D-7B77978180B6}"/>
              </a:ext>
            </a:extLst>
          </p:cNvPr>
          <p:cNvSpPr txBox="1"/>
          <p:nvPr/>
        </p:nvSpPr>
        <p:spPr>
          <a:xfrm>
            <a:off x="8432681" y="1442121"/>
            <a:ext cx="1488558" cy="369332"/>
          </a:xfrm>
          <a:prstGeom prst="rect">
            <a:avLst/>
          </a:prstGeom>
          <a:noFill/>
        </p:spPr>
        <p:txBody>
          <a:bodyPr wrap="square" rtlCol="0">
            <a:spAutoFit/>
          </a:bodyPr>
          <a:lstStyle/>
          <a:p>
            <a:pPr algn="r"/>
            <a:r>
              <a:rPr lang="en-AU" dirty="0"/>
              <a:t>PNP News</a:t>
            </a:r>
          </a:p>
        </p:txBody>
      </p:sp>
      <p:sp>
        <p:nvSpPr>
          <p:cNvPr id="3" name="TextBox 2">
            <a:extLst>
              <a:ext uri="{FF2B5EF4-FFF2-40B4-BE49-F238E27FC236}">
                <a16:creationId xmlns:a16="http://schemas.microsoft.com/office/drawing/2014/main" id="{30A512D3-152E-47B8-BFA6-2406672A038B}"/>
              </a:ext>
            </a:extLst>
          </p:cNvPr>
          <p:cNvSpPr txBox="1"/>
          <p:nvPr/>
        </p:nvSpPr>
        <p:spPr>
          <a:xfrm>
            <a:off x="2977815" y="4587374"/>
            <a:ext cx="3006244" cy="369332"/>
          </a:xfrm>
          <a:prstGeom prst="rect">
            <a:avLst/>
          </a:prstGeom>
          <a:noFill/>
        </p:spPr>
        <p:txBody>
          <a:bodyPr wrap="square" rtlCol="0">
            <a:spAutoFit/>
          </a:bodyPr>
          <a:lstStyle/>
          <a:p>
            <a:r>
              <a:rPr lang="en-AU" b="1" dirty="0">
                <a:solidFill>
                  <a:schemeClr val="accent2"/>
                </a:solidFill>
              </a:rPr>
              <a:t>Population (density)</a:t>
            </a:r>
          </a:p>
        </p:txBody>
      </p:sp>
      <p:sp>
        <p:nvSpPr>
          <p:cNvPr id="13" name="TextBox 12">
            <a:extLst>
              <a:ext uri="{FF2B5EF4-FFF2-40B4-BE49-F238E27FC236}">
                <a16:creationId xmlns:a16="http://schemas.microsoft.com/office/drawing/2014/main" id="{EB10B025-8DD6-43E3-9A3F-C520C605A891}"/>
              </a:ext>
            </a:extLst>
          </p:cNvPr>
          <p:cNvSpPr txBox="1"/>
          <p:nvPr/>
        </p:nvSpPr>
        <p:spPr>
          <a:xfrm>
            <a:off x="0" y="2908010"/>
            <a:ext cx="1705033" cy="1200329"/>
          </a:xfrm>
          <a:prstGeom prst="rect">
            <a:avLst/>
          </a:prstGeom>
          <a:noFill/>
        </p:spPr>
        <p:txBody>
          <a:bodyPr wrap="square" rtlCol="0">
            <a:spAutoFit/>
          </a:bodyPr>
          <a:lstStyle/>
          <a:p>
            <a:r>
              <a:rPr lang="en-AU" b="1" dirty="0">
                <a:solidFill>
                  <a:schemeClr val="accent1"/>
                </a:solidFill>
              </a:rPr>
              <a:t>Refugee settlement/ illegal immigration </a:t>
            </a:r>
          </a:p>
        </p:txBody>
      </p:sp>
      <p:sp>
        <p:nvSpPr>
          <p:cNvPr id="14" name="TextBox 13">
            <a:extLst>
              <a:ext uri="{FF2B5EF4-FFF2-40B4-BE49-F238E27FC236}">
                <a16:creationId xmlns:a16="http://schemas.microsoft.com/office/drawing/2014/main" id="{3EA4DC62-131B-4FAA-AB99-34B977E6B3B0}"/>
              </a:ext>
            </a:extLst>
          </p:cNvPr>
          <p:cNvSpPr txBox="1"/>
          <p:nvPr/>
        </p:nvSpPr>
        <p:spPr>
          <a:xfrm>
            <a:off x="3712003" y="3391138"/>
            <a:ext cx="3006244" cy="369332"/>
          </a:xfrm>
          <a:prstGeom prst="rect">
            <a:avLst/>
          </a:prstGeom>
          <a:noFill/>
        </p:spPr>
        <p:txBody>
          <a:bodyPr wrap="square" rtlCol="0">
            <a:spAutoFit/>
          </a:bodyPr>
          <a:lstStyle/>
          <a:p>
            <a:r>
              <a:rPr lang="en-AU" b="1" dirty="0">
                <a:solidFill>
                  <a:schemeClr val="accent6"/>
                </a:solidFill>
              </a:rPr>
              <a:t>COVID-19 cases</a:t>
            </a:r>
          </a:p>
        </p:txBody>
      </p:sp>
      <p:sp>
        <p:nvSpPr>
          <p:cNvPr id="22" name="Title 1">
            <a:extLst>
              <a:ext uri="{FF2B5EF4-FFF2-40B4-BE49-F238E27FC236}">
                <a16:creationId xmlns:a16="http://schemas.microsoft.com/office/drawing/2014/main" id="{E76B0624-E5CB-4DDC-987C-D50D237F4A64}"/>
              </a:ext>
            </a:extLst>
          </p:cNvPr>
          <p:cNvSpPr>
            <a:spLocks noGrp="1"/>
          </p:cNvSpPr>
          <p:nvPr>
            <p:ph type="title"/>
          </p:nvPr>
        </p:nvSpPr>
        <p:spPr>
          <a:xfrm>
            <a:off x="1249680" y="759479"/>
            <a:ext cx="9692640" cy="1325562"/>
          </a:xfrm>
        </p:spPr>
        <p:txBody>
          <a:bodyPr>
            <a:normAutofit fontScale="90000"/>
          </a:bodyPr>
          <a:lstStyle/>
          <a:p>
            <a:r>
              <a:rPr lang="en-AU" dirty="0"/>
              <a:t>Refugee resettlement is correlated with Corona Virus in US</a:t>
            </a:r>
            <a:r>
              <a:rPr lang="en-AU" dirty="0">
                <a:solidFill>
                  <a:schemeClr val="bg1"/>
                </a:solidFill>
              </a:rPr>
              <a:t>, but not a cause of Corona Virus infection.</a:t>
            </a:r>
          </a:p>
        </p:txBody>
      </p:sp>
    </p:spTree>
    <p:extLst>
      <p:ext uri="{BB962C8B-B14F-4D97-AF65-F5344CB8AC3E}">
        <p14:creationId xmlns:p14="http://schemas.microsoft.com/office/powerpoint/2010/main" val="312636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22" presetClass="entr" presetSubtype="1"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3"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33A79BA7-DCF0-457E-8995-F554FFB65B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07942" y="1807575"/>
            <a:ext cx="3713297" cy="2784973"/>
          </a:xfrm>
        </p:spPr>
      </p:pic>
      <p:pic>
        <p:nvPicPr>
          <p:cNvPr id="4" name="Content Placeholder 3" descr="Screen Clipping">
            <a:extLst>
              <a:ext uri="{FF2B5EF4-FFF2-40B4-BE49-F238E27FC236}">
                <a16:creationId xmlns:a16="http://schemas.microsoft.com/office/drawing/2014/main" id="{742DD6EE-80E6-497F-A1EA-175A7A371D7C}"/>
              </a:ext>
            </a:extLst>
          </p:cNvPr>
          <p:cNvPicPr>
            <a:picLocks noChangeAspect="1"/>
          </p:cNvPicPr>
          <p:nvPr/>
        </p:nvPicPr>
        <p:blipFill rotWithShape="1">
          <a:blip r:embed="rId4">
            <a:extLst>
              <a:ext uri="{28A0092B-C50C-407E-A947-70E740481C1C}">
                <a14:useLocalDpi xmlns:a14="http://schemas.microsoft.com/office/drawing/2010/main" val="0"/>
              </a:ext>
            </a:extLst>
          </a:blip>
          <a:srcRect l="51855" t="46676" b="13854"/>
          <a:stretch/>
        </p:blipFill>
        <p:spPr>
          <a:xfrm>
            <a:off x="1057223" y="2759879"/>
            <a:ext cx="3164813" cy="2675861"/>
          </a:xfrm>
          <a:prstGeom prst="rect">
            <a:avLst/>
          </a:prstGeom>
        </p:spPr>
      </p:pic>
      <p:pic>
        <p:nvPicPr>
          <p:cNvPr id="5" name="Content Placeholder 3" descr="Screen Clipping">
            <a:extLst>
              <a:ext uri="{FF2B5EF4-FFF2-40B4-BE49-F238E27FC236}">
                <a16:creationId xmlns:a16="http://schemas.microsoft.com/office/drawing/2014/main" id="{77DBD53E-B2DD-43E1-90B7-1A3641107F03}"/>
              </a:ext>
            </a:extLst>
          </p:cNvPr>
          <p:cNvPicPr>
            <a:picLocks noChangeAspect="1"/>
          </p:cNvPicPr>
          <p:nvPr/>
        </p:nvPicPr>
        <p:blipFill rotWithShape="1">
          <a:blip r:embed="rId5">
            <a:extLst>
              <a:ext uri="{28A0092B-C50C-407E-A947-70E740481C1C}">
                <a14:useLocalDpi xmlns:a14="http://schemas.microsoft.com/office/drawing/2010/main" val="0"/>
              </a:ext>
            </a:extLst>
          </a:blip>
          <a:srcRect t="86146" r="42376"/>
          <a:stretch/>
        </p:blipFill>
        <p:spPr>
          <a:xfrm>
            <a:off x="693109" y="5392816"/>
            <a:ext cx="3787828" cy="939209"/>
          </a:xfrm>
          <a:prstGeom prst="rect">
            <a:avLst/>
          </a:prstGeom>
        </p:spPr>
      </p:pic>
      <p:pic>
        <p:nvPicPr>
          <p:cNvPr id="11" name="Picture 10" descr="A picture containing text, map&#10;&#10;Description automatically generated">
            <a:extLst>
              <a:ext uri="{FF2B5EF4-FFF2-40B4-BE49-F238E27FC236}">
                <a16:creationId xmlns:a16="http://schemas.microsoft.com/office/drawing/2014/main" id="{37EBDFF2-40F4-493A-9B35-5AD58D935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7942" y="4592547"/>
            <a:ext cx="3753264" cy="2112471"/>
          </a:xfrm>
          <a:prstGeom prst="rect">
            <a:avLst/>
          </a:prstGeom>
        </p:spPr>
      </p:pic>
      <p:sp>
        <p:nvSpPr>
          <p:cNvPr id="12" name="TextBox 11">
            <a:extLst>
              <a:ext uri="{FF2B5EF4-FFF2-40B4-BE49-F238E27FC236}">
                <a16:creationId xmlns:a16="http://schemas.microsoft.com/office/drawing/2014/main" id="{E0920A42-508E-4C0B-910C-767E2CAECCF1}"/>
              </a:ext>
            </a:extLst>
          </p:cNvPr>
          <p:cNvSpPr txBox="1"/>
          <p:nvPr/>
        </p:nvSpPr>
        <p:spPr>
          <a:xfrm>
            <a:off x="8084574" y="6353740"/>
            <a:ext cx="3042838" cy="276999"/>
          </a:xfrm>
          <a:prstGeom prst="rect">
            <a:avLst/>
          </a:prstGeom>
          <a:noFill/>
        </p:spPr>
        <p:txBody>
          <a:bodyPr wrap="square" rtlCol="0">
            <a:spAutoFit/>
          </a:bodyPr>
          <a:lstStyle/>
          <a:p>
            <a:pPr algn="r"/>
            <a:r>
              <a:rPr lang="en-AU" sz="1200" dirty="0"/>
              <a:t>(Map of sanctuary cities)</a:t>
            </a:r>
          </a:p>
        </p:txBody>
      </p:sp>
      <p:sp>
        <p:nvSpPr>
          <p:cNvPr id="19" name="TextBox 18">
            <a:extLst>
              <a:ext uri="{FF2B5EF4-FFF2-40B4-BE49-F238E27FC236}">
                <a16:creationId xmlns:a16="http://schemas.microsoft.com/office/drawing/2014/main" id="{8AD2D8A7-7D60-4D5B-B82D-7B77978180B6}"/>
              </a:ext>
            </a:extLst>
          </p:cNvPr>
          <p:cNvSpPr txBox="1"/>
          <p:nvPr/>
        </p:nvSpPr>
        <p:spPr>
          <a:xfrm>
            <a:off x="8432681" y="1442121"/>
            <a:ext cx="1488558" cy="369332"/>
          </a:xfrm>
          <a:prstGeom prst="rect">
            <a:avLst/>
          </a:prstGeom>
          <a:noFill/>
        </p:spPr>
        <p:txBody>
          <a:bodyPr wrap="square" rtlCol="0">
            <a:spAutoFit/>
          </a:bodyPr>
          <a:lstStyle/>
          <a:p>
            <a:pPr algn="r"/>
            <a:r>
              <a:rPr lang="en-AU" dirty="0"/>
              <a:t>PNP News</a:t>
            </a:r>
          </a:p>
        </p:txBody>
      </p:sp>
      <p:sp>
        <p:nvSpPr>
          <p:cNvPr id="3" name="TextBox 2">
            <a:extLst>
              <a:ext uri="{FF2B5EF4-FFF2-40B4-BE49-F238E27FC236}">
                <a16:creationId xmlns:a16="http://schemas.microsoft.com/office/drawing/2014/main" id="{30A512D3-152E-47B8-BFA6-2406672A038B}"/>
              </a:ext>
            </a:extLst>
          </p:cNvPr>
          <p:cNvSpPr txBox="1"/>
          <p:nvPr/>
        </p:nvSpPr>
        <p:spPr>
          <a:xfrm>
            <a:off x="2977815" y="4587374"/>
            <a:ext cx="3006244" cy="369332"/>
          </a:xfrm>
          <a:prstGeom prst="rect">
            <a:avLst/>
          </a:prstGeom>
          <a:noFill/>
        </p:spPr>
        <p:txBody>
          <a:bodyPr wrap="square" rtlCol="0">
            <a:spAutoFit/>
          </a:bodyPr>
          <a:lstStyle/>
          <a:p>
            <a:r>
              <a:rPr lang="en-AU" b="1" dirty="0">
                <a:solidFill>
                  <a:schemeClr val="accent2"/>
                </a:solidFill>
              </a:rPr>
              <a:t>Population (density)</a:t>
            </a:r>
          </a:p>
        </p:txBody>
      </p:sp>
      <p:sp>
        <p:nvSpPr>
          <p:cNvPr id="13" name="TextBox 12">
            <a:extLst>
              <a:ext uri="{FF2B5EF4-FFF2-40B4-BE49-F238E27FC236}">
                <a16:creationId xmlns:a16="http://schemas.microsoft.com/office/drawing/2014/main" id="{EB10B025-8DD6-43E3-9A3F-C520C605A891}"/>
              </a:ext>
            </a:extLst>
          </p:cNvPr>
          <p:cNvSpPr txBox="1"/>
          <p:nvPr/>
        </p:nvSpPr>
        <p:spPr>
          <a:xfrm>
            <a:off x="161501" y="3200061"/>
            <a:ext cx="1705033" cy="646331"/>
          </a:xfrm>
          <a:prstGeom prst="rect">
            <a:avLst/>
          </a:prstGeom>
          <a:noFill/>
        </p:spPr>
        <p:txBody>
          <a:bodyPr wrap="square" rtlCol="0">
            <a:spAutoFit/>
          </a:bodyPr>
          <a:lstStyle/>
          <a:p>
            <a:r>
              <a:rPr lang="en-AU" b="1" dirty="0">
                <a:solidFill>
                  <a:schemeClr val="accent1"/>
                </a:solidFill>
              </a:rPr>
              <a:t>Refugee settlement</a:t>
            </a:r>
          </a:p>
        </p:txBody>
      </p:sp>
      <p:sp>
        <p:nvSpPr>
          <p:cNvPr id="14" name="TextBox 13">
            <a:extLst>
              <a:ext uri="{FF2B5EF4-FFF2-40B4-BE49-F238E27FC236}">
                <a16:creationId xmlns:a16="http://schemas.microsoft.com/office/drawing/2014/main" id="{3EA4DC62-131B-4FAA-AB99-34B977E6B3B0}"/>
              </a:ext>
            </a:extLst>
          </p:cNvPr>
          <p:cNvSpPr txBox="1"/>
          <p:nvPr/>
        </p:nvSpPr>
        <p:spPr>
          <a:xfrm>
            <a:off x="3712003" y="3391138"/>
            <a:ext cx="3006244" cy="369332"/>
          </a:xfrm>
          <a:prstGeom prst="rect">
            <a:avLst/>
          </a:prstGeom>
          <a:noFill/>
        </p:spPr>
        <p:txBody>
          <a:bodyPr wrap="square" rtlCol="0">
            <a:spAutoFit/>
          </a:bodyPr>
          <a:lstStyle/>
          <a:p>
            <a:r>
              <a:rPr lang="en-AU" b="1" dirty="0">
                <a:solidFill>
                  <a:schemeClr val="accent6"/>
                </a:solidFill>
              </a:rPr>
              <a:t>COVID-19 cases</a:t>
            </a:r>
          </a:p>
        </p:txBody>
      </p:sp>
      <p:sp>
        <p:nvSpPr>
          <p:cNvPr id="2" name="Title 1">
            <a:extLst>
              <a:ext uri="{FF2B5EF4-FFF2-40B4-BE49-F238E27FC236}">
                <a16:creationId xmlns:a16="http://schemas.microsoft.com/office/drawing/2014/main" id="{B8E4BD28-F889-4738-B244-F1468A29E88A}"/>
              </a:ext>
            </a:extLst>
          </p:cNvPr>
          <p:cNvSpPr>
            <a:spLocks noGrp="1"/>
          </p:cNvSpPr>
          <p:nvPr>
            <p:ph type="title"/>
          </p:nvPr>
        </p:nvSpPr>
        <p:spPr>
          <a:xfrm>
            <a:off x="1249680" y="759479"/>
            <a:ext cx="9692640" cy="1325562"/>
          </a:xfrm>
        </p:spPr>
        <p:txBody>
          <a:bodyPr>
            <a:normAutofit fontScale="90000"/>
          </a:bodyPr>
          <a:lstStyle/>
          <a:p>
            <a:r>
              <a:rPr lang="en-AU" dirty="0"/>
              <a:t>Refugee resettlement is correlated with Corona Virus in US</a:t>
            </a:r>
            <a:r>
              <a:rPr lang="en-AU" dirty="0">
                <a:solidFill>
                  <a:schemeClr val="accent1"/>
                </a:solidFill>
              </a:rPr>
              <a:t>, but </a:t>
            </a:r>
            <a:r>
              <a:rPr lang="en-AU" b="1" dirty="0">
                <a:solidFill>
                  <a:schemeClr val="accent1"/>
                </a:solidFill>
              </a:rPr>
              <a:t>not a cause </a:t>
            </a:r>
            <a:r>
              <a:rPr lang="en-AU" dirty="0">
                <a:solidFill>
                  <a:schemeClr val="accent1"/>
                </a:solidFill>
              </a:rPr>
              <a:t>of Corona Virus.</a:t>
            </a:r>
          </a:p>
        </p:txBody>
      </p:sp>
    </p:spTree>
    <p:extLst>
      <p:ext uri="{BB962C8B-B14F-4D97-AF65-F5344CB8AC3E}">
        <p14:creationId xmlns:p14="http://schemas.microsoft.com/office/powerpoint/2010/main" val="2401880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a logo&#10;&#10;Description automatically generated">
            <a:extLst>
              <a:ext uri="{FF2B5EF4-FFF2-40B4-BE49-F238E27FC236}">
                <a16:creationId xmlns:a16="http://schemas.microsoft.com/office/drawing/2014/main" id="{2C9A4D4F-1539-4504-B5D5-D696D1135DBF}"/>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8500" b="90125" l="8750" r="90000">
                        <a14:foregroundMark x1="52000" y1="8500" x2="53625" y2="10625"/>
                        <a14:foregroundMark x1="9125" y1="57875" x2="8750" y2="58875"/>
                        <a14:foregroundMark x1="43000" y1="47875" x2="38250" y2="49000"/>
                        <a14:foregroundMark x1="57375" y1="46875" x2="55750" y2="52750"/>
                        <a14:foregroundMark x1="60125" y1="46625" x2="58125" y2="48625"/>
                        <a14:foregroundMark x1="59125" y1="45500" x2="55375" y2="46250"/>
                        <a14:foregroundMark x1="40000" y1="52000" x2="41000" y2="51750"/>
                        <a14:foregroundMark x1="37250" y1="49625" x2="43750" y2="52375"/>
                        <a14:foregroundMark x1="42000" y1="46625" x2="42000" y2="46625"/>
                        <a14:foregroundMark x1="41625" y1="45250" x2="41000" y2="45875"/>
                        <a14:foregroundMark x1="43750" y1="89375" x2="52000" y2="90125"/>
                        <a14:foregroundMark x1="29000" y1="30500" x2="26625" y2="34250"/>
                      </a14:backgroundRemoval>
                    </a14:imgEffect>
                  </a14:imgLayer>
                </a14:imgProps>
              </a:ext>
              <a:ext uri="{28A0092B-C50C-407E-A947-70E740481C1C}">
                <a14:useLocalDpi xmlns:a14="http://schemas.microsoft.com/office/drawing/2010/main" val="0"/>
              </a:ext>
            </a:extLst>
          </a:blip>
          <a:stretch>
            <a:fillRect/>
          </a:stretch>
        </p:blipFill>
        <p:spPr>
          <a:xfrm>
            <a:off x="4068013" y="2578640"/>
            <a:ext cx="3550469" cy="3550469"/>
          </a:xfrm>
        </p:spPr>
      </p:pic>
      <p:pic>
        <p:nvPicPr>
          <p:cNvPr id="12" name="Picture 11" descr="A drawing of a cartoon character&#10;&#10;Description automatically generated">
            <a:extLst>
              <a:ext uri="{FF2B5EF4-FFF2-40B4-BE49-F238E27FC236}">
                <a16:creationId xmlns:a16="http://schemas.microsoft.com/office/drawing/2014/main" id="{BB2F67A0-A323-4301-97ED-8E3EAAB4765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778" b="43889" l="4429" r="40429">
                        <a14:foregroundMark x1="33000" y1="3056" x2="22286" y2="4352"/>
                        <a14:foregroundMark x1="22286" y1="4352" x2="17286" y2="6667"/>
                        <a14:foregroundMark x1="21857" y1="3056" x2="28286" y2="2778"/>
                        <a14:foregroundMark x1="25143" y1="43056" x2="21571" y2="40648"/>
                        <a14:foregroundMark x1="8714" y1="43889" x2="12000" y2="41852"/>
                        <a14:foregroundMark x1="37857" y1="15926" x2="37857" y2="15926"/>
                        <a14:foregroundMark x1="38571" y1="17222" x2="38571" y2="17222"/>
                        <a14:foregroundMark x1="37286" y1="18889" x2="37286" y2="18889"/>
                      </a14:backgroundRemoval>
                    </a14:imgEffect>
                    <a14:imgEffect>
                      <a14:colorTemperature colorTemp="4700"/>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r="54864" b="55150"/>
          <a:stretch/>
        </p:blipFill>
        <p:spPr>
          <a:xfrm>
            <a:off x="8394096" y="2423351"/>
            <a:ext cx="2085686" cy="3197496"/>
          </a:xfrm>
          <a:prstGeom prst="rect">
            <a:avLst/>
          </a:prstGeom>
        </p:spPr>
      </p:pic>
      <p:sp>
        <p:nvSpPr>
          <p:cNvPr id="13" name="&quot;Not Allowed&quot; Symbol 12">
            <a:extLst>
              <a:ext uri="{FF2B5EF4-FFF2-40B4-BE49-F238E27FC236}">
                <a16:creationId xmlns:a16="http://schemas.microsoft.com/office/drawing/2014/main" id="{43E87B2E-4840-4F8F-9CEB-FD0514ED157C}"/>
              </a:ext>
            </a:extLst>
          </p:cNvPr>
          <p:cNvSpPr/>
          <p:nvPr/>
        </p:nvSpPr>
        <p:spPr>
          <a:xfrm>
            <a:off x="8728718" y="2499551"/>
            <a:ext cx="572315" cy="562427"/>
          </a:xfrm>
          <a:prstGeom prst="noSmoking">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solidFill>
                <a:schemeClr val="tx1"/>
              </a:solidFill>
            </a:endParaRPr>
          </a:p>
        </p:txBody>
      </p:sp>
      <p:sp>
        <p:nvSpPr>
          <p:cNvPr id="3" name="TextBox 2">
            <a:extLst>
              <a:ext uri="{FF2B5EF4-FFF2-40B4-BE49-F238E27FC236}">
                <a16:creationId xmlns:a16="http://schemas.microsoft.com/office/drawing/2014/main" id="{CA6B3952-80E8-4040-9373-8D5430FFE0E8}"/>
              </a:ext>
            </a:extLst>
          </p:cNvPr>
          <p:cNvSpPr txBox="1"/>
          <p:nvPr/>
        </p:nvSpPr>
        <p:spPr>
          <a:xfrm>
            <a:off x="4028460" y="2393974"/>
            <a:ext cx="355046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AU" dirty="0"/>
              <a:t>Healthy typically had headlice</a:t>
            </a:r>
          </a:p>
        </p:txBody>
      </p:sp>
      <p:sp>
        <p:nvSpPr>
          <p:cNvPr id="11" name="TextBox 10">
            <a:extLst>
              <a:ext uri="{FF2B5EF4-FFF2-40B4-BE49-F238E27FC236}">
                <a16:creationId xmlns:a16="http://schemas.microsoft.com/office/drawing/2014/main" id="{33BD4518-2935-4FB7-BB26-6378540065BC}"/>
              </a:ext>
            </a:extLst>
          </p:cNvPr>
          <p:cNvSpPr txBox="1"/>
          <p:nvPr/>
        </p:nvSpPr>
        <p:spPr>
          <a:xfrm>
            <a:off x="7512224" y="5759777"/>
            <a:ext cx="355046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AU" dirty="0"/>
              <a:t>Sick typically had no headlice</a:t>
            </a:r>
          </a:p>
        </p:txBody>
      </p:sp>
      <p:sp>
        <p:nvSpPr>
          <p:cNvPr id="15" name="Title 1">
            <a:extLst>
              <a:ext uri="{FF2B5EF4-FFF2-40B4-BE49-F238E27FC236}">
                <a16:creationId xmlns:a16="http://schemas.microsoft.com/office/drawing/2014/main" id="{D2DC6883-B797-4A8F-95F6-4F07A4AFDC2A}"/>
              </a:ext>
            </a:extLst>
          </p:cNvPr>
          <p:cNvSpPr>
            <a:spLocks noGrp="1"/>
          </p:cNvSpPr>
          <p:nvPr>
            <p:ph type="title"/>
          </p:nvPr>
        </p:nvSpPr>
        <p:spPr>
          <a:xfrm>
            <a:off x="1249680" y="686135"/>
            <a:ext cx="9692640" cy="1325562"/>
          </a:xfrm>
        </p:spPr>
        <p:txBody>
          <a:bodyPr>
            <a:normAutofit fontScale="90000"/>
          </a:bodyPr>
          <a:lstStyle/>
          <a:p>
            <a:r>
              <a:rPr lang="en-AU" b="1" dirty="0"/>
              <a:t>Headlice are anti-correlated with health</a:t>
            </a:r>
            <a:r>
              <a:rPr lang="en-AU" b="1" dirty="0">
                <a:solidFill>
                  <a:schemeClr val="bg1"/>
                </a:solidFill>
              </a:rPr>
              <a:t>, but they don’t cause you to be healthy.</a:t>
            </a:r>
          </a:p>
        </p:txBody>
      </p:sp>
    </p:spTree>
    <p:extLst>
      <p:ext uri="{BB962C8B-B14F-4D97-AF65-F5344CB8AC3E}">
        <p14:creationId xmlns:p14="http://schemas.microsoft.com/office/powerpoint/2010/main" val="1475567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BD28-F889-4738-B244-F1468A29E88A}"/>
              </a:ext>
            </a:extLst>
          </p:cNvPr>
          <p:cNvSpPr>
            <a:spLocks noGrp="1"/>
          </p:cNvSpPr>
          <p:nvPr>
            <p:ph type="title"/>
          </p:nvPr>
        </p:nvSpPr>
        <p:spPr>
          <a:xfrm>
            <a:off x="1249680" y="686135"/>
            <a:ext cx="9692640" cy="1325562"/>
          </a:xfrm>
        </p:spPr>
        <p:txBody>
          <a:bodyPr>
            <a:normAutofit fontScale="90000"/>
          </a:bodyPr>
          <a:lstStyle/>
          <a:p>
            <a:r>
              <a:rPr lang="en-AU" b="1" dirty="0"/>
              <a:t>Headlice are anti-correlated with health</a:t>
            </a:r>
            <a:r>
              <a:rPr lang="en-AU" b="1" dirty="0">
                <a:solidFill>
                  <a:schemeClr val="accent1"/>
                </a:solidFill>
              </a:rPr>
              <a:t>, but they don’t cause you to be healthy.</a:t>
            </a:r>
          </a:p>
        </p:txBody>
      </p:sp>
      <p:pic>
        <p:nvPicPr>
          <p:cNvPr id="4" name="Content Placeholder 3" descr="Screen Clipping">
            <a:extLst>
              <a:ext uri="{FF2B5EF4-FFF2-40B4-BE49-F238E27FC236}">
                <a16:creationId xmlns:a16="http://schemas.microsoft.com/office/drawing/2014/main" id="{742DD6EE-80E6-497F-A1EA-175A7A371D7C}"/>
              </a:ext>
            </a:extLst>
          </p:cNvPr>
          <p:cNvPicPr>
            <a:picLocks noChangeAspect="1"/>
          </p:cNvPicPr>
          <p:nvPr/>
        </p:nvPicPr>
        <p:blipFill rotWithShape="1">
          <a:blip r:embed="rId3">
            <a:extLst>
              <a:ext uri="{28A0092B-C50C-407E-A947-70E740481C1C}">
                <a14:useLocalDpi xmlns:a14="http://schemas.microsoft.com/office/drawing/2010/main" val="0"/>
              </a:ext>
            </a:extLst>
          </a:blip>
          <a:srcRect t="30606" r="49763" b="46893"/>
          <a:stretch/>
        </p:blipFill>
        <p:spPr>
          <a:xfrm>
            <a:off x="704340" y="3515173"/>
            <a:ext cx="3302275" cy="1525453"/>
          </a:xfrm>
          <a:prstGeom prst="rect">
            <a:avLst/>
          </a:prstGeom>
        </p:spPr>
      </p:pic>
      <p:pic>
        <p:nvPicPr>
          <p:cNvPr id="5" name="Content Placeholder 3" descr="Screen Clipping">
            <a:extLst>
              <a:ext uri="{FF2B5EF4-FFF2-40B4-BE49-F238E27FC236}">
                <a16:creationId xmlns:a16="http://schemas.microsoft.com/office/drawing/2014/main" id="{0B2A567E-FE39-4C79-AA79-23F7DBDF2C91}"/>
              </a:ext>
            </a:extLst>
          </p:cNvPr>
          <p:cNvPicPr>
            <a:picLocks noChangeAspect="1"/>
          </p:cNvPicPr>
          <p:nvPr/>
        </p:nvPicPr>
        <p:blipFill rotWithShape="1">
          <a:blip r:embed="rId4">
            <a:extLst>
              <a:ext uri="{28A0092B-C50C-407E-A947-70E740481C1C}">
                <a14:useLocalDpi xmlns:a14="http://schemas.microsoft.com/office/drawing/2010/main" val="0"/>
              </a:ext>
            </a:extLst>
          </a:blip>
          <a:srcRect t="86146" r="42376"/>
          <a:stretch/>
        </p:blipFill>
        <p:spPr>
          <a:xfrm>
            <a:off x="461563" y="5275035"/>
            <a:ext cx="3787828" cy="939209"/>
          </a:xfrm>
          <a:prstGeom prst="rect">
            <a:avLst/>
          </a:prstGeom>
        </p:spPr>
      </p:pic>
      <p:pic>
        <p:nvPicPr>
          <p:cNvPr id="14" name="Content Placeholder 8" descr="A close up of a logo&#10;&#10;Description automatically generated">
            <a:extLst>
              <a:ext uri="{FF2B5EF4-FFF2-40B4-BE49-F238E27FC236}">
                <a16:creationId xmlns:a16="http://schemas.microsoft.com/office/drawing/2014/main" id="{56FA088E-E3A5-4ECE-923B-2D3FD83B90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500" b="90125" l="8750" r="90000">
                        <a14:foregroundMark x1="52000" y1="8500" x2="53625" y2="10625"/>
                        <a14:foregroundMark x1="9125" y1="57875" x2="8750" y2="58875"/>
                        <a14:foregroundMark x1="43000" y1="47875" x2="38250" y2="49000"/>
                        <a14:foregroundMark x1="57375" y1="46875" x2="55750" y2="52750"/>
                        <a14:foregroundMark x1="60125" y1="46625" x2="58125" y2="48625"/>
                        <a14:foregroundMark x1="59125" y1="45500" x2="55375" y2="46250"/>
                        <a14:foregroundMark x1="40000" y1="52000" x2="41000" y2="51750"/>
                        <a14:foregroundMark x1="37250" y1="49625" x2="43750" y2="52375"/>
                        <a14:foregroundMark x1="42000" y1="46625" x2="42000" y2="46625"/>
                        <a14:foregroundMark x1="41625" y1="45250" x2="41000" y2="45875"/>
                        <a14:foregroundMark x1="43750" y1="89375" x2="52000" y2="90125"/>
                        <a14:foregroundMark x1="29000" y1="30500" x2="26625" y2="34250"/>
                      </a14:backgroundRemoval>
                    </a14:imgEffect>
                  </a14:imgLayer>
                </a14:imgProps>
              </a:ext>
              <a:ext uri="{28A0092B-C50C-407E-A947-70E740481C1C}">
                <a14:useLocalDpi xmlns:a14="http://schemas.microsoft.com/office/drawing/2010/main" val="0"/>
              </a:ext>
            </a:extLst>
          </a:blip>
          <a:stretch>
            <a:fillRect/>
          </a:stretch>
        </p:blipFill>
        <p:spPr>
          <a:xfrm>
            <a:off x="4068013" y="2578640"/>
            <a:ext cx="3550469" cy="3550469"/>
          </a:xfrm>
          <a:prstGeom prst="rect">
            <a:avLst/>
          </a:prstGeom>
        </p:spPr>
      </p:pic>
      <p:pic>
        <p:nvPicPr>
          <p:cNvPr id="15" name="Picture 14" descr="A drawing of a cartoon character&#10;&#10;Description automatically generated">
            <a:extLst>
              <a:ext uri="{FF2B5EF4-FFF2-40B4-BE49-F238E27FC236}">
                <a16:creationId xmlns:a16="http://schemas.microsoft.com/office/drawing/2014/main" id="{37E4CE37-E8B5-4F40-A031-B191B57C460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78" b="43889" l="4429" r="40429">
                        <a14:foregroundMark x1="33000" y1="3056" x2="22286" y2="4352"/>
                        <a14:foregroundMark x1="22286" y1="4352" x2="17286" y2="6667"/>
                        <a14:foregroundMark x1="21857" y1="3056" x2="28286" y2="2778"/>
                        <a14:foregroundMark x1="25143" y1="43056" x2="21571" y2="40648"/>
                        <a14:foregroundMark x1="8714" y1="43889" x2="12000" y2="41852"/>
                        <a14:foregroundMark x1="37857" y1="15926" x2="37857" y2="15926"/>
                        <a14:foregroundMark x1="38571" y1="17222" x2="38571" y2="17222"/>
                        <a14:foregroundMark x1="37286" y1="18889" x2="37286" y2="18889"/>
                      </a14:backgroundRemoval>
                    </a14:imgEffect>
                    <a14:imgEffect>
                      <a14:colorTemperature colorTemp="4700"/>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r="54864" b="55150"/>
          <a:stretch/>
        </p:blipFill>
        <p:spPr>
          <a:xfrm>
            <a:off x="8394096" y="2423351"/>
            <a:ext cx="2085686" cy="3197496"/>
          </a:xfrm>
          <a:prstGeom prst="rect">
            <a:avLst/>
          </a:prstGeom>
        </p:spPr>
      </p:pic>
      <p:sp>
        <p:nvSpPr>
          <p:cNvPr id="16" name="&quot;Not Allowed&quot; Symbol 15">
            <a:extLst>
              <a:ext uri="{FF2B5EF4-FFF2-40B4-BE49-F238E27FC236}">
                <a16:creationId xmlns:a16="http://schemas.microsoft.com/office/drawing/2014/main" id="{B4956BB1-5E9D-4896-8FFA-EB6F33582149}"/>
              </a:ext>
            </a:extLst>
          </p:cNvPr>
          <p:cNvSpPr/>
          <p:nvPr/>
        </p:nvSpPr>
        <p:spPr>
          <a:xfrm>
            <a:off x="8728718" y="2499551"/>
            <a:ext cx="572315" cy="562427"/>
          </a:xfrm>
          <a:prstGeom prst="noSmoking">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solidFill>
                <a:schemeClr val="tx1"/>
              </a:solidFill>
            </a:endParaRPr>
          </a:p>
        </p:txBody>
      </p:sp>
      <p:sp>
        <p:nvSpPr>
          <p:cNvPr id="17" name="TextBox 16">
            <a:extLst>
              <a:ext uri="{FF2B5EF4-FFF2-40B4-BE49-F238E27FC236}">
                <a16:creationId xmlns:a16="http://schemas.microsoft.com/office/drawing/2014/main" id="{A649D5A8-CCF4-41A9-96F5-0D1CE41F844E}"/>
              </a:ext>
            </a:extLst>
          </p:cNvPr>
          <p:cNvSpPr txBox="1"/>
          <p:nvPr/>
        </p:nvSpPr>
        <p:spPr>
          <a:xfrm>
            <a:off x="4028460" y="2393974"/>
            <a:ext cx="355046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AU" dirty="0"/>
              <a:t>Healthy typically had headlice</a:t>
            </a:r>
          </a:p>
        </p:txBody>
      </p:sp>
      <p:sp>
        <p:nvSpPr>
          <p:cNvPr id="18" name="TextBox 17">
            <a:extLst>
              <a:ext uri="{FF2B5EF4-FFF2-40B4-BE49-F238E27FC236}">
                <a16:creationId xmlns:a16="http://schemas.microsoft.com/office/drawing/2014/main" id="{59A0B4D7-18BD-44F2-99C8-D589D9FD7A04}"/>
              </a:ext>
            </a:extLst>
          </p:cNvPr>
          <p:cNvSpPr txBox="1"/>
          <p:nvPr/>
        </p:nvSpPr>
        <p:spPr>
          <a:xfrm>
            <a:off x="7512224" y="5759777"/>
            <a:ext cx="355046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AU" dirty="0"/>
              <a:t>Sick typically had no headlice</a:t>
            </a:r>
          </a:p>
        </p:txBody>
      </p:sp>
    </p:spTree>
    <p:extLst>
      <p:ext uri="{BB962C8B-B14F-4D97-AF65-F5344CB8AC3E}">
        <p14:creationId xmlns:p14="http://schemas.microsoft.com/office/powerpoint/2010/main" val="409020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4CEF-631A-494A-81C9-5395AC34D79E}"/>
              </a:ext>
            </a:extLst>
          </p:cNvPr>
          <p:cNvSpPr>
            <a:spLocks noGrp="1"/>
          </p:cNvSpPr>
          <p:nvPr>
            <p:ph type="title"/>
          </p:nvPr>
        </p:nvSpPr>
        <p:spPr/>
        <p:txBody>
          <a:bodyPr/>
          <a:lstStyle/>
          <a:p>
            <a:r>
              <a:rPr lang="en-AU" dirty="0"/>
              <a:t>Review quiz!</a:t>
            </a:r>
          </a:p>
        </p:txBody>
      </p:sp>
      <p:sp>
        <p:nvSpPr>
          <p:cNvPr id="5" name="Text Placeholder 4">
            <a:extLst>
              <a:ext uri="{FF2B5EF4-FFF2-40B4-BE49-F238E27FC236}">
                <a16:creationId xmlns:a16="http://schemas.microsoft.com/office/drawing/2014/main" id="{9618EEE1-D5C1-7A1D-26F6-6ADDB2A186FF}"/>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73424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BD28-F889-4738-B244-F1468A29E88A}"/>
              </a:ext>
            </a:extLst>
          </p:cNvPr>
          <p:cNvSpPr>
            <a:spLocks noGrp="1"/>
          </p:cNvSpPr>
          <p:nvPr>
            <p:ph type="title"/>
          </p:nvPr>
        </p:nvSpPr>
        <p:spPr>
          <a:xfrm>
            <a:off x="1261872" y="365760"/>
            <a:ext cx="9844492" cy="1325562"/>
          </a:xfrm>
        </p:spPr>
        <p:txBody>
          <a:bodyPr/>
          <a:lstStyle/>
          <a:p>
            <a:r>
              <a:rPr lang="en-AU" dirty="0"/>
              <a:t>Some correlations are just coincidence</a:t>
            </a:r>
          </a:p>
        </p:txBody>
      </p:sp>
      <p:pic>
        <p:nvPicPr>
          <p:cNvPr id="4" name="Content Placeholder 3" descr="Screen Clipping">
            <a:extLst>
              <a:ext uri="{FF2B5EF4-FFF2-40B4-BE49-F238E27FC236}">
                <a16:creationId xmlns:a16="http://schemas.microsoft.com/office/drawing/2014/main" id="{742DD6EE-80E6-497F-A1EA-175A7A371D7C}"/>
              </a:ext>
            </a:extLst>
          </p:cNvPr>
          <p:cNvPicPr>
            <a:picLocks noChangeAspect="1"/>
          </p:cNvPicPr>
          <p:nvPr/>
        </p:nvPicPr>
        <p:blipFill rotWithShape="1">
          <a:blip r:embed="rId3">
            <a:extLst>
              <a:ext uri="{28A0092B-C50C-407E-A947-70E740481C1C}">
                <a14:useLocalDpi xmlns:a14="http://schemas.microsoft.com/office/drawing/2010/main" val="0"/>
              </a:ext>
            </a:extLst>
          </a:blip>
          <a:srcRect t="54245" r="50248" b="16490"/>
          <a:stretch/>
        </p:blipFill>
        <p:spPr>
          <a:xfrm>
            <a:off x="422784" y="2712936"/>
            <a:ext cx="3270377" cy="1984010"/>
          </a:xfrm>
          <a:prstGeom prst="rect">
            <a:avLst/>
          </a:prstGeom>
        </p:spPr>
      </p:pic>
      <p:pic>
        <p:nvPicPr>
          <p:cNvPr id="5" name="Content Placeholder 3" descr="Screen Clipping">
            <a:extLst>
              <a:ext uri="{FF2B5EF4-FFF2-40B4-BE49-F238E27FC236}">
                <a16:creationId xmlns:a16="http://schemas.microsoft.com/office/drawing/2014/main" id="{AAE8FCDB-821B-4DE9-AD49-C5E2B5F963AA}"/>
              </a:ext>
            </a:extLst>
          </p:cNvPr>
          <p:cNvPicPr>
            <a:picLocks noChangeAspect="1"/>
          </p:cNvPicPr>
          <p:nvPr/>
        </p:nvPicPr>
        <p:blipFill rotWithShape="1">
          <a:blip r:embed="rId4">
            <a:extLst>
              <a:ext uri="{28A0092B-C50C-407E-A947-70E740481C1C}">
                <a14:useLocalDpi xmlns:a14="http://schemas.microsoft.com/office/drawing/2010/main" val="0"/>
              </a:ext>
            </a:extLst>
          </a:blip>
          <a:srcRect t="86146" r="42376"/>
          <a:stretch/>
        </p:blipFill>
        <p:spPr>
          <a:xfrm>
            <a:off x="0" y="4696946"/>
            <a:ext cx="3787828" cy="939209"/>
          </a:xfrm>
          <a:prstGeom prst="rect">
            <a:avLst/>
          </a:prstGeom>
        </p:spPr>
      </p:pic>
      <p:pic>
        <p:nvPicPr>
          <p:cNvPr id="7" name="Picture 6">
            <a:extLst>
              <a:ext uri="{FF2B5EF4-FFF2-40B4-BE49-F238E27FC236}">
                <a16:creationId xmlns:a16="http://schemas.microsoft.com/office/drawing/2014/main" id="{CB336D5E-5C7C-476B-B8C0-D5A9F5B69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749" y="1947359"/>
            <a:ext cx="7729729" cy="3047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6ACA439-FF10-4DA2-9A14-DD133215D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9488" y="2636446"/>
            <a:ext cx="7729728" cy="3047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ED6E386C-0747-4CE4-90B9-A9CC3B1731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0612" y="3320999"/>
            <a:ext cx="7741230" cy="3051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48D90357-C363-4BFA-8A26-39A44CD61372}"/>
              </a:ext>
            </a:extLst>
          </p:cNvPr>
          <p:cNvSpPr/>
          <p:nvPr/>
        </p:nvSpPr>
        <p:spPr>
          <a:xfrm>
            <a:off x="422784" y="6427708"/>
            <a:ext cx="543251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hlinkClick r:id="rId8"/>
              </a:rPr>
              <a:t>http://www.tylervigen.com/spurious-correlations</a:t>
            </a: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 </a:t>
            </a:r>
          </a:p>
        </p:txBody>
      </p:sp>
    </p:spTree>
    <p:extLst>
      <p:ext uri="{BB962C8B-B14F-4D97-AF65-F5344CB8AC3E}">
        <p14:creationId xmlns:p14="http://schemas.microsoft.com/office/powerpoint/2010/main" val="128025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0055-ADBF-1245-B2E2-99423E594F65}"/>
              </a:ext>
            </a:extLst>
          </p:cNvPr>
          <p:cNvSpPr>
            <a:spLocks noGrp="1"/>
          </p:cNvSpPr>
          <p:nvPr>
            <p:ph type="title"/>
          </p:nvPr>
        </p:nvSpPr>
        <p:spPr/>
        <p:txBody>
          <a:bodyPr/>
          <a:lstStyle/>
          <a:p>
            <a:r>
              <a:rPr lang="en-AU" dirty="0"/>
              <a:t>Alternative explanations for a correlation</a:t>
            </a:r>
          </a:p>
        </p:txBody>
      </p:sp>
      <p:pic>
        <p:nvPicPr>
          <p:cNvPr id="4" name="Content Placeholder 5">
            <a:extLst>
              <a:ext uri="{FF2B5EF4-FFF2-40B4-BE49-F238E27FC236}">
                <a16:creationId xmlns:a16="http://schemas.microsoft.com/office/drawing/2014/main" id="{336CCFCE-5071-02DF-E809-95053DDB21F0}"/>
              </a:ext>
            </a:extLst>
          </p:cNvPr>
          <p:cNvPicPr/>
          <p:nvPr/>
        </p:nvPicPr>
        <p:blipFill rotWithShape="1">
          <a:blip r:embed="rId3"/>
          <a:srcRect l="2123" t="8163" r="51640" b="69816"/>
          <a:stretch/>
        </p:blipFill>
        <p:spPr>
          <a:xfrm>
            <a:off x="254727" y="3083615"/>
            <a:ext cx="2270760" cy="1201783"/>
          </a:xfrm>
          <a:prstGeom prst="rect">
            <a:avLst/>
          </a:prstGeom>
        </p:spPr>
      </p:pic>
      <p:pic>
        <p:nvPicPr>
          <p:cNvPr id="5" name="Content Placeholder 5">
            <a:extLst>
              <a:ext uri="{FF2B5EF4-FFF2-40B4-BE49-F238E27FC236}">
                <a16:creationId xmlns:a16="http://schemas.microsoft.com/office/drawing/2014/main" id="{4813E8E2-C116-1BB3-C49C-2CB14A835A9C}"/>
              </a:ext>
            </a:extLst>
          </p:cNvPr>
          <p:cNvPicPr/>
          <p:nvPr/>
        </p:nvPicPr>
        <p:blipFill rotWithShape="1">
          <a:blip r:embed="rId4"/>
          <a:srcRect l="3103" t="86841" r="39223" b="3163"/>
          <a:stretch/>
        </p:blipFill>
        <p:spPr>
          <a:xfrm>
            <a:off x="8723812" y="5573824"/>
            <a:ext cx="2832464" cy="545510"/>
          </a:xfrm>
          <a:prstGeom prst="rect">
            <a:avLst/>
          </a:prstGeom>
        </p:spPr>
      </p:pic>
      <p:pic>
        <p:nvPicPr>
          <p:cNvPr id="6" name="Content Placeholder 5">
            <a:extLst>
              <a:ext uri="{FF2B5EF4-FFF2-40B4-BE49-F238E27FC236}">
                <a16:creationId xmlns:a16="http://schemas.microsoft.com/office/drawing/2014/main" id="{4A0D13DD-D7A5-6F30-8349-6EB1E1558E22}"/>
              </a:ext>
            </a:extLst>
          </p:cNvPr>
          <p:cNvPicPr/>
          <p:nvPr/>
        </p:nvPicPr>
        <p:blipFill rotWithShape="1">
          <a:blip r:embed="rId3"/>
          <a:srcRect l="2571" t="30771" r="51192" b="47208"/>
          <a:stretch/>
        </p:blipFill>
        <p:spPr>
          <a:xfrm>
            <a:off x="2525487" y="3167743"/>
            <a:ext cx="2270760" cy="1201783"/>
          </a:xfrm>
          <a:prstGeom prst="rect">
            <a:avLst/>
          </a:prstGeom>
        </p:spPr>
      </p:pic>
      <p:pic>
        <p:nvPicPr>
          <p:cNvPr id="7" name="Content Placeholder 5">
            <a:extLst>
              <a:ext uri="{FF2B5EF4-FFF2-40B4-BE49-F238E27FC236}">
                <a16:creationId xmlns:a16="http://schemas.microsoft.com/office/drawing/2014/main" id="{75676E50-23E2-1A1F-E292-26684DE60154}"/>
              </a:ext>
            </a:extLst>
          </p:cNvPr>
          <p:cNvPicPr/>
          <p:nvPr/>
        </p:nvPicPr>
        <p:blipFill rotWithShape="1">
          <a:blip r:embed="rId3"/>
          <a:srcRect l="50270" t="9549" r="3493" b="53692"/>
          <a:stretch/>
        </p:blipFill>
        <p:spPr>
          <a:xfrm>
            <a:off x="4776653" y="2765583"/>
            <a:ext cx="2270760" cy="2006101"/>
          </a:xfrm>
          <a:prstGeom prst="rect">
            <a:avLst/>
          </a:prstGeom>
        </p:spPr>
      </p:pic>
      <p:pic>
        <p:nvPicPr>
          <p:cNvPr id="8" name="Content Placeholder 5">
            <a:extLst>
              <a:ext uri="{FF2B5EF4-FFF2-40B4-BE49-F238E27FC236}">
                <a16:creationId xmlns:a16="http://schemas.microsoft.com/office/drawing/2014/main" id="{85FCC7FE-A2E2-1B02-CF89-84C3F3522E8E}"/>
              </a:ext>
            </a:extLst>
          </p:cNvPr>
          <p:cNvPicPr/>
          <p:nvPr/>
        </p:nvPicPr>
        <p:blipFill rotWithShape="1">
          <a:blip r:embed="rId3"/>
          <a:srcRect l="49738" t="47527" r="4025" b="15714"/>
          <a:stretch/>
        </p:blipFill>
        <p:spPr>
          <a:xfrm>
            <a:off x="7067007" y="2765583"/>
            <a:ext cx="2270760" cy="2006101"/>
          </a:xfrm>
          <a:prstGeom prst="rect">
            <a:avLst/>
          </a:prstGeom>
        </p:spPr>
      </p:pic>
      <p:pic>
        <p:nvPicPr>
          <p:cNvPr id="9" name="Content Placeholder 5">
            <a:extLst>
              <a:ext uri="{FF2B5EF4-FFF2-40B4-BE49-F238E27FC236}">
                <a16:creationId xmlns:a16="http://schemas.microsoft.com/office/drawing/2014/main" id="{05EB7DE0-E960-1F12-7F40-25FB068EBA24}"/>
              </a:ext>
            </a:extLst>
          </p:cNvPr>
          <p:cNvPicPr/>
          <p:nvPr/>
        </p:nvPicPr>
        <p:blipFill rotWithShape="1">
          <a:blip r:embed="rId3"/>
          <a:srcRect l="3103" t="53192" r="53763" b="19361"/>
          <a:stretch/>
        </p:blipFill>
        <p:spPr>
          <a:xfrm>
            <a:off x="9582696" y="2913017"/>
            <a:ext cx="2118360" cy="1497874"/>
          </a:xfrm>
          <a:prstGeom prst="rect">
            <a:avLst/>
          </a:prstGeom>
        </p:spPr>
      </p:pic>
    </p:spTree>
    <p:extLst>
      <p:ext uri="{BB962C8B-B14F-4D97-AF65-F5344CB8AC3E}">
        <p14:creationId xmlns:p14="http://schemas.microsoft.com/office/powerpoint/2010/main" val="146578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2ECC-07D7-8A2D-623A-1BA6545731B8}"/>
              </a:ext>
            </a:extLst>
          </p:cNvPr>
          <p:cNvSpPr>
            <a:spLocks noGrp="1"/>
          </p:cNvSpPr>
          <p:nvPr>
            <p:ph type="title"/>
          </p:nvPr>
        </p:nvSpPr>
        <p:spPr/>
        <p:txBody>
          <a:bodyPr/>
          <a:lstStyle/>
          <a:p>
            <a:r>
              <a:rPr lang="en-AU" dirty="0"/>
              <a:t>Arguing for causal claims</a:t>
            </a:r>
          </a:p>
        </p:txBody>
      </p:sp>
      <p:sp>
        <p:nvSpPr>
          <p:cNvPr id="4" name="Content Placeholder 2">
            <a:extLst>
              <a:ext uri="{FF2B5EF4-FFF2-40B4-BE49-F238E27FC236}">
                <a16:creationId xmlns:a16="http://schemas.microsoft.com/office/drawing/2014/main" id="{74F67581-ECA1-5CAE-A481-31DF64E16E27}"/>
              </a:ext>
            </a:extLst>
          </p:cNvPr>
          <p:cNvSpPr txBox="1">
            <a:spLocks/>
          </p:cNvSpPr>
          <p:nvPr/>
        </p:nvSpPr>
        <p:spPr>
          <a:xfrm>
            <a:off x="838200" y="1835513"/>
            <a:ext cx="4717869"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b="1" dirty="0"/>
              <a:t>Argument for </a:t>
            </a:r>
            <a:r>
              <a:rPr lang="en-AU" b="1" dirty="0">
                <a:solidFill>
                  <a:srgbClr val="FF0000"/>
                </a:solidFill>
              </a:rPr>
              <a:t>specific</a:t>
            </a:r>
            <a:r>
              <a:rPr lang="en-AU" b="1" dirty="0"/>
              <a:t> causal claim </a:t>
            </a:r>
          </a:p>
          <a:p>
            <a:pPr marL="0" indent="0">
              <a:buFont typeface="Arial" panose="020B0604020202020204" pitchFamily="34" charset="0"/>
              <a:buNone/>
            </a:pPr>
            <a:endParaRPr lang="en-AU" dirty="0"/>
          </a:p>
          <a:p>
            <a:pPr marL="514350" indent="-514350">
              <a:buFont typeface="Arial" panose="020B0604020202020204" pitchFamily="34" charset="0"/>
              <a:buAutoNum type="arabicPeriod"/>
            </a:pPr>
            <a:r>
              <a:rPr lang="en-AU" dirty="0"/>
              <a:t>A happened and then B happened later.</a:t>
            </a:r>
          </a:p>
          <a:p>
            <a:pPr marL="514350" indent="-514350">
              <a:buFont typeface="Arial" panose="020B0604020202020204" pitchFamily="34" charset="0"/>
              <a:buAutoNum type="arabicPeriod"/>
            </a:pPr>
            <a:r>
              <a:rPr lang="en-AU" dirty="0"/>
              <a:t>The best explanation of this is that </a:t>
            </a:r>
            <a:r>
              <a:rPr lang="en-AU" b="1" dirty="0"/>
              <a:t>A </a:t>
            </a:r>
            <a:r>
              <a:rPr lang="en-AU" dirty="0"/>
              <a:t>caused </a:t>
            </a:r>
            <a:r>
              <a:rPr lang="en-AU" b="1" dirty="0"/>
              <a:t>B</a:t>
            </a:r>
            <a:r>
              <a:rPr lang="en-AU" dirty="0"/>
              <a:t>.</a:t>
            </a:r>
          </a:p>
          <a:p>
            <a:pPr marL="0" indent="0">
              <a:buFont typeface="Arial" panose="020B0604020202020204" pitchFamily="34" charset="0"/>
              <a:buNone/>
            </a:pPr>
            <a:r>
              <a:rPr lang="en-AU" b="1" dirty="0"/>
              <a:t>Therefore,</a:t>
            </a:r>
          </a:p>
          <a:p>
            <a:pPr marL="0" indent="0">
              <a:buFont typeface="Arial" panose="020B0604020202020204" pitchFamily="34" charset="0"/>
              <a:buNone/>
            </a:pPr>
            <a:r>
              <a:rPr lang="en-AU" dirty="0"/>
              <a:t>C.     A caused B.</a:t>
            </a:r>
          </a:p>
          <a:p>
            <a:pPr marL="0" indent="0">
              <a:buFont typeface="Arial" panose="020B0604020202020204" pitchFamily="34" charset="0"/>
              <a:buNone/>
            </a:pPr>
            <a:endParaRPr lang="en-AU" dirty="0"/>
          </a:p>
          <a:p>
            <a:pPr marL="0" indent="0">
              <a:buNone/>
            </a:pPr>
            <a:r>
              <a:rPr lang="en-AU" b="1" dirty="0"/>
              <a:t>Argument for causal </a:t>
            </a:r>
            <a:r>
              <a:rPr lang="en-AU" b="1" dirty="0">
                <a:solidFill>
                  <a:srgbClr val="FF0000"/>
                </a:solidFill>
              </a:rPr>
              <a:t>generalisation</a:t>
            </a:r>
          </a:p>
          <a:p>
            <a:pPr marL="0" indent="0">
              <a:buFont typeface="Arial" panose="020B0604020202020204" pitchFamily="34" charset="0"/>
              <a:buNone/>
            </a:pPr>
            <a:endParaRPr lang="en-AU" dirty="0"/>
          </a:p>
          <a:p>
            <a:pPr marL="514350" indent="-514350">
              <a:buFont typeface="Arial" panose="020B0604020202020204" pitchFamily="34" charset="0"/>
              <a:buAutoNum type="arabicPeriod"/>
            </a:pPr>
            <a:r>
              <a:rPr lang="en-AU" dirty="0"/>
              <a:t>A and B are correlated.</a:t>
            </a:r>
          </a:p>
          <a:p>
            <a:pPr marL="514350" indent="-514350">
              <a:buAutoNum type="arabicPeriod"/>
            </a:pPr>
            <a:r>
              <a:rPr lang="en-AU" dirty="0"/>
              <a:t>The best explanation of this correlation is that </a:t>
            </a:r>
            <a:r>
              <a:rPr lang="en-AU" b="1" dirty="0"/>
              <a:t>A </a:t>
            </a:r>
            <a:r>
              <a:rPr lang="en-AU" dirty="0"/>
              <a:t>causes </a:t>
            </a:r>
            <a:r>
              <a:rPr lang="en-AU" b="1" dirty="0"/>
              <a:t>B</a:t>
            </a:r>
            <a:r>
              <a:rPr lang="en-AU" dirty="0"/>
              <a:t>.</a:t>
            </a:r>
          </a:p>
          <a:p>
            <a:pPr marL="0" indent="0">
              <a:buFont typeface="Arial" panose="020B0604020202020204" pitchFamily="34" charset="0"/>
              <a:buNone/>
            </a:pPr>
            <a:r>
              <a:rPr lang="en-AU" b="1" dirty="0"/>
              <a:t>Therefore,</a:t>
            </a:r>
          </a:p>
          <a:p>
            <a:pPr marL="0" indent="0">
              <a:buNone/>
            </a:pPr>
            <a:r>
              <a:rPr lang="en-AU" dirty="0"/>
              <a:t>C.     A causes B.</a:t>
            </a:r>
          </a:p>
        </p:txBody>
      </p:sp>
      <p:sp>
        <p:nvSpPr>
          <p:cNvPr id="7" name="Content Placeholder 2">
            <a:extLst>
              <a:ext uri="{FF2B5EF4-FFF2-40B4-BE49-F238E27FC236}">
                <a16:creationId xmlns:a16="http://schemas.microsoft.com/office/drawing/2014/main" id="{59DD20AD-D420-18FB-1EE2-64D01F4AE3F9}"/>
              </a:ext>
            </a:extLst>
          </p:cNvPr>
          <p:cNvSpPr txBox="1">
            <a:spLocks/>
          </p:cNvSpPr>
          <p:nvPr/>
        </p:nvSpPr>
        <p:spPr>
          <a:xfrm>
            <a:off x="6635930" y="1835513"/>
            <a:ext cx="47178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sz="1600" dirty="0"/>
          </a:p>
          <a:p>
            <a:pPr marL="514350" indent="-514350">
              <a:buFont typeface="Arial" panose="020B0604020202020204" pitchFamily="34" charset="0"/>
              <a:buAutoNum type="arabicPeriod"/>
            </a:pPr>
            <a:r>
              <a:rPr lang="en-AU" sz="1600" dirty="0"/>
              <a:t>A happened and then B happened later.</a:t>
            </a:r>
          </a:p>
          <a:p>
            <a:pPr marL="0" indent="0">
              <a:buFont typeface="Arial" panose="020B0604020202020204" pitchFamily="34" charset="0"/>
              <a:buNone/>
            </a:pPr>
            <a:r>
              <a:rPr lang="en-AU" sz="1600" b="1" dirty="0"/>
              <a:t>Therefore,</a:t>
            </a:r>
          </a:p>
          <a:p>
            <a:pPr marL="0" indent="0">
              <a:buFont typeface="Arial" panose="020B0604020202020204" pitchFamily="34" charset="0"/>
              <a:buNone/>
            </a:pPr>
            <a:r>
              <a:rPr lang="en-AU" sz="1600" dirty="0"/>
              <a:t>C.     A caused B.</a:t>
            </a:r>
          </a:p>
          <a:p>
            <a:pPr marL="0" indent="0">
              <a:buFont typeface="Arial" panose="020B0604020202020204" pitchFamily="34" charset="0"/>
              <a:buNone/>
            </a:pPr>
            <a:endParaRPr lang="en-AU" sz="1600" dirty="0"/>
          </a:p>
          <a:p>
            <a:pPr marL="0" indent="0">
              <a:buFont typeface="Arial" panose="020B0604020202020204" pitchFamily="34" charset="0"/>
              <a:buNone/>
            </a:pPr>
            <a:endParaRPr lang="en-AU" sz="1600" dirty="0"/>
          </a:p>
          <a:p>
            <a:pPr marL="0" indent="0">
              <a:buFont typeface="Arial" panose="020B0604020202020204" pitchFamily="34" charset="0"/>
              <a:buNone/>
            </a:pPr>
            <a:endParaRPr lang="en-AU" sz="1600" dirty="0"/>
          </a:p>
          <a:p>
            <a:pPr marL="514350" indent="-514350">
              <a:buFont typeface="Arial" panose="020B0604020202020204" pitchFamily="34" charset="0"/>
              <a:buAutoNum type="arabicPeriod"/>
            </a:pPr>
            <a:r>
              <a:rPr lang="en-AU" sz="1600" dirty="0"/>
              <a:t>A and B are correlated.</a:t>
            </a:r>
          </a:p>
          <a:p>
            <a:pPr marL="0" indent="0">
              <a:buFont typeface="Arial" panose="020B0604020202020204" pitchFamily="34" charset="0"/>
              <a:buNone/>
            </a:pPr>
            <a:r>
              <a:rPr lang="en-AU" sz="1600" b="1" dirty="0"/>
              <a:t>Therefore,</a:t>
            </a:r>
          </a:p>
          <a:p>
            <a:pPr marL="0" indent="0">
              <a:buNone/>
            </a:pPr>
            <a:r>
              <a:rPr lang="en-AU" sz="1600" dirty="0"/>
              <a:t>C.     A causes B.</a:t>
            </a:r>
          </a:p>
        </p:txBody>
      </p:sp>
      <p:sp>
        <p:nvSpPr>
          <p:cNvPr id="22" name="Freeform 21">
            <a:extLst>
              <a:ext uri="{FF2B5EF4-FFF2-40B4-BE49-F238E27FC236}">
                <a16:creationId xmlns:a16="http://schemas.microsoft.com/office/drawing/2014/main" id="{143DF651-30B7-4796-F03C-810737785742}"/>
              </a:ext>
            </a:extLst>
          </p:cNvPr>
          <p:cNvSpPr/>
          <p:nvPr/>
        </p:nvSpPr>
        <p:spPr>
          <a:xfrm>
            <a:off x="5556069" y="1690688"/>
            <a:ext cx="592183" cy="4206240"/>
          </a:xfrm>
          <a:custGeom>
            <a:avLst/>
            <a:gdLst>
              <a:gd name="connsiteX0" fmla="*/ 354202 w 592183"/>
              <a:gd name="connsiteY0" fmla="*/ 0 h 4206240"/>
              <a:gd name="connsiteX1" fmla="*/ 180643 w 592183"/>
              <a:gd name="connsiteY1" fmla="*/ 384048 h 4206240"/>
              <a:gd name="connsiteX2" fmla="*/ 0 w 592183"/>
              <a:gd name="connsiteY2" fmla="*/ 783771 h 4206240"/>
              <a:gd name="connsiteX3" fmla="*/ 287790 w 592183"/>
              <a:gd name="connsiteY3" fmla="*/ 1173218 h 4206240"/>
              <a:gd name="connsiteX4" fmla="*/ 553442 w 592183"/>
              <a:gd name="connsiteY4" fmla="*/ 1532708 h 4206240"/>
              <a:gd name="connsiteX5" fmla="*/ 340920 w 592183"/>
              <a:gd name="connsiteY5" fmla="*/ 1875477 h 4206240"/>
              <a:gd name="connsiteX6" fmla="*/ 110688 w 592183"/>
              <a:gd name="connsiteY6" fmla="*/ 2246811 h 4206240"/>
              <a:gd name="connsiteX7" fmla="*/ 341806 w 592183"/>
              <a:gd name="connsiteY7" fmla="*/ 2702443 h 4206240"/>
              <a:gd name="connsiteX8" fmla="*/ 592183 w 592183"/>
              <a:gd name="connsiteY8" fmla="*/ 3196045 h 4206240"/>
              <a:gd name="connsiteX9" fmla="*/ 367706 w 592183"/>
              <a:gd name="connsiteY9" fmla="*/ 3721346 h 4206240"/>
              <a:gd name="connsiteX10" fmla="*/ 160497 w 592183"/>
              <a:gd name="connsiteY10" fmla="*/ 4206240 h 4206240"/>
              <a:gd name="connsiteX11" fmla="*/ 160497 w 592183"/>
              <a:gd name="connsiteY11" fmla="*/ 4206240 h 420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183" h="4206240" extrusionOk="0">
                <a:moveTo>
                  <a:pt x="354202" y="0"/>
                </a:moveTo>
                <a:cubicBezTo>
                  <a:pt x="281822" y="162979"/>
                  <a:pt x="227748" y="297211"/>
                  <a:pt x="180643" y="384048"/>
                </a:cubicBezTo>
                <a:cubicBezTo>
                  <a:pt x="133538" y="470885"/>
                  <a:pt x="44454" y="653989"/>
                  <a:pt x="0" y="783771"/>
                </a:cubicBezTo>
                <a:cubicBezTo>
                  <a:pt x="121335" y="947685"/>
                  <a:pt x="142894" y="1012844"/>
                  <a:pt x="287790" y="1173218"/>
                </a:cubicBezTo>
                <a:cubicBezTo>
                  <a:pt x="432686" y="1333593"/>
                  <a:pt x="423677" y="1386608"/>
                  <a:pt x="553442" y="1532708"/>
                </a:cubicBezTo>
                <a:cubicBezTo>
                  <a:pt x="482403" y="1655550"/>
                  <a:pt x="451614" y="1717759"/>
                  <a:pt x="340920" y="1875477"/>
                </a:cubicBezTo>
                <a:cubicBezTo>
                  <a:pt x="230226" y="2033195"/>
                  <a:pt x="233024" y="2076870"/>
                  <a:pt x="110688" y="2246811"/>
                </a:cubicBezTo>
                <a:cubicBezTo>
                  <a:pt x="187646" y="2359995"/>
                  <a:pt x="255037" y="2490869"/>
                  <a:pt x="341806" y="2702443"/>
                </a:cubicBezTo>
                <a:cubicBezTo>
                  <a:pt x="428575" y="2914017"/>
                  <a:pt x="496254" y="3032957"/>
                  <a:pt x="592183" y="3196045"/>
                </a:cubicBezTo>
                <a:cubicBezTo>
                  <a:pt x="523018" y="3409653"/>
                  <a:pt x="423833" y="3564576"/>
                  <a:pt x="367706" y="3721346"/>
                </a:cubicBezTo>
                <a:cubicBezTo>
                  <a:pt x="311579" y="3878116"/>
                  <a:pt x="216042" y="4072209"/>
                  <a:pt x="160497" y="4206240"/>
                </a:cubicBezTo>
                <a:lnTo>
                  <a:pt x="160497" y="4206240"/>
                </a:lnTo>
              </a:path>
            </a:pathLst>
          </a:custGeom>
          <a:noFill/>
          <a:ln w="57150">
            <a:solidFill>
              <a:schemeClr val="tx1"/>
            </a:solidFill>
            <a:extLst>
              <a:ext uri="{C807C97D-BFC1-408E-A445-0C87EB9F89A2}">
                <ask:lineSketchStyleProps xmlns:ask="http://schemas.microsoft.com/office/drawing/2018/sketchyshapes" sd="1219033472">
                  <a:custGeom>
                    <a:avLst/>
                    <a:gdLst>
                      <a:gd name="connsiteX0" fmla="*/ 557348 w 931817"/>
                      <a:gd name="connsiteY0" fmla="*/ 0 h 4206240"/>
                      <a:gd name="connsiteX1" fmla="*/ 0 w 931817"/>
                      <a:gd name="connsiteY1" fmla="*/ 783771 h 4206240"/>
                      <a:gd name="connsiteX2" fmla="*/ 870857 w 931817"/>
                      <a:gd name="connsiteY2" fmla="*/ 1532708 h 4206240"/>
                      <a:gd name="connsiteX3" fmla="*/ 174171 w 931817"/>
                      <a:gd name="connsiteY3" fmla="*/ 2246811 h 4206240"/>
                      <a:gd name="connsiteX4" fmla="*/ 931817 w 931817"/>
                      <a:gd name="connsiteY4" fmla="*/ 3196045 h 4206240"/>
                      <a:gd name="connsiteX5" fmla="*/ 252548 w 931817"/>
                      <a:gd name="connsiteY5" fmla="*/ 4206240 h 4206240"/>
                      <a:gd name="connsiteX6" fmla="*/ 252548 w 931817"/>
                      <a:gd name="connsiteY6" fmla="*/ 4206240 h 420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817" h="4206240">
                        <a:moveTo>
                          <a:pt x="557348" y="0"/>
                        </a:moveTo>
                        <a:lnTo>
                          <a:pt x="0" y="783771"/>
                        </a:lnTo>
                        <a:lnTo>
                          <a:pt x="870857" y="1532708"/>
                        </a:lnTo>
                        <a:lnTo>
                          <a:pt x="174171" y="2246811"/>
                        </a:lnTo>
                        <a:lnTo>
                          <a:pt x="931817" y="3196045"/>
                        </a:lnTo>
                        <a:lnTo>
                          <a:pt x="252548" y="4206240"/>
                        </a:lnTo>
                        <a:lnTo>
                          <a:pt x="252548" y="4206240"/>
                        </a:ln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Explosion 2 22">
            <a:extLst>
              <a:ext uri="{FF2B5EF4-FFF2-40B4-BE49-F238E27FC236}">
                <a16:creationId xmlns:a16="http://schemas.microsoft.com/office/drawing/2014/main" id="{B3FF15ED-F5A3-7ABB-FCE5-B3F7525E2213}"/>
              </a:ext>
            </a:extLst>
          </p:cNvPr>
          <p:cNvSpPr/>
          <p:nvPr/>
        </p:nvSpPr>
        <p:spPr>
          <a:xfrm rot="20659990">
            <a:off x="9719495" y="2261978"/>
            <a:ext cx="2293250" cy="1245326"/>
          </a:xfrm>
          <a:prstGeom prst="irregularSeal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latin typeface="Avenir Book" panose="02000503020000020003" pitchFamily="2" charset="0"/>
                <a:cs typeface="Gill Sans" panose="020B0502020104020203" pitchFamily="34" charset="-79"/>
              </a:rPr>
              <a:t>Post Hoc Fallacy!</a:t>
            </a:r>
          </a:p>
        </p:txBody>
      </p:sp>
      <p:sp>
        <p:nvSpPr>
          <p:cNvPr id="24" name="Explosion 2 23">
            <a:extLst>
              <a:ext uri="{FF2B5EF4-FFF2-40B4-BE49-F238E27FC236}">
                <a16:creationId xmlns:a16="http://schemas.microsoft.com/office/drawing/2014/main" id="{CDA05CC5-1CE6-EE25-59C4-12922886C18D}"/>
              </a:ext>
            </a:extLst>
          </p:cNvPr>
          <p:cNvSpPr/>
          <p:nvPr/>
        </p:nvSpPr>
        <p:spPr>
          <a:xfrm rot="20997255">
            <a:off x="8546303" y="4367633"/>
            <a:ext cx="2584190" cy="1531788"/>
          </a:xfrm>
          <a:prstGeom prst="irregularSeal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latin typeface="Avenir Book" panose="02000503020000020003" pitchFamily="2" charset="0"/>
                <a:cs typeface="Gill Sans" panose="020B0502020104020203" pitchFamily="34" charset="-79"/>
              </a:rPr>
              <a:t>Correlation is not sufficient </a:t>
            </a:r>
            <a:r>
              <a:rPr lang="en-AU" sz="900" dirty="0">
                <a:latin typeface="Avenir Book" panose="02000503020000020003" pitchFamily="2" charset="0"/>
                <a:cs typeface="Gill Sans" panose="020B0502020104020203" pitchFamily="34" charset="-79"/>
              </a:rPr>
              <a:t>for</a:t>
            </a:r>
            <a:r>
              <a:rPr lang="en-AU" sz="1000" dirty="0">
                <a:latin typeface="Avenir Book" panose="02000503020000020003" pitchFamily="2" charset="0"/>
                <a:cs typeface="Gill Sans" panose="020B0502020104020203" pitchFamily="34" charset="-79"/>
              </a:rPr>
              <a:t> causation!</a:t>
            </a:r>
          </a:p>
        </p:txBody>
      </p:sp>
    </p:spTree>
    <p:extLst>
      <p:ext uri="{BB962C8B-B14F-4D97-AF65-F5344CB8AC3E}">
        <p14:creationId xmlns:p14="http://schemas.microsoft.com/office/powerpoint/2010/main" val="305401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F52C-07C8-4FFD-9553-FD85045E0367}"/>
              </a:ext>
            </a:extLst>
          </p:cNvPr>
          <p:cNvSpPr>
            <a:spLocks noGrp="1"/>
          </p:cNvSpPr>
          <p:nvPr>
            <p:ph type="title"/>
          </p:nvPr>
        </p:nvSpPr>
        <p:spPr/>
        <p:txBody>
          <a:bodyPr/>
          <a:lstStyle/>
          <a:p>
            <a:r>
              <a:rPr lang="en-AU" dirty="0"/>
              <a:t>How do we establish causal generalisations?</a:t>
            </a:r>
          </a:p>
        </p:txBody>
      </p:sp>
      <p:sp>
        <p:nvSpPr>
          <p:cNvPr id="6" name="Content Placeholder 5">
            <a:extLst>
              <a:ext uri="{FF2B5EF4-FFF2-40B4-BE49-F238E27FC236}">
                <a16:creationId xmlns:a16="http://schemas.microsoft.com/office/drawing/2014/main" id="{7C8B67F1-BE2D-4D88-B9C0-F0515BA94DE6}"/>
              </a:ext>
            </a:extLst>
          </p:cNvPr>
          <p:cNvSpPr>
            <a:spLocks noGrp="1"/>
          </p:cNvSpPr>
          <p:nvPr>
            <p:ph sz="half" idx="1"/>
          </p:nvPr>
        </p:nvSpPr>
        <p:spPr>
          <a:xfrm>
            <a:off x="774700" y="1828800"/>
            <a:ext cx="4967732" cy="4351337"/>
          </a:xfrm>
        </p:spPr>
        <p:txBody>
          <a:bodyPr/>
          <a:lstStyle/>
          <a:p>
            <a:pPr marL="0" indent="0">
              <a:buNone/>
            </a:pPr>
            <a:endParaRPr lang="en-AU" sz="2800" dirty="0"/>
          </a:p>
          <a:p>
            <a:pPr marL="0" indent="0">
              <a:buNone/>
            </a:pPr>
            <a:r>
              <a:rPr lang="en-AU" sz="2800" dirty="0"/>
              <a:t>1. </a:t>
            </a:r>
            <a:r>
              <a:rPr lang="en-AU" sz="2800" b="1" dirty="0"/>
              <a:t>A</a:t>
            </a:r>
            <a:r>
              <a:rPr lang="en-AU" sz="2800" dirty="0"/>
              <a:t> and </a:t>
            </a:r>
            <a:r>
              <a:rPr lang="en-AU" sz="2800" b="1" dirty="0"/>
              <a:t>B</a:t>
            </a:r>
            <a:r>
              <a:rPr lang="en-AU" sz="2800" dirty="0"/>
              <a:t> are correlated.</a:t>
            </a:r>
          </a:p>
          <a:p>
            <a:pPr marL="0" indent="0">
              <a:buNone/>
            </a:pPr>
            <a:r>
              <a:rPr lang="en-AU" sz="2800" dirty="0">
                <a:solidFill>
                  <a:schemeClr val="accent2">
                    <a:lumMod val="75000"/>
                  </a:schemeClr>
                </a:solidFill>
              </a:rPr>
              <a:t>2. This correlation is best explained if </a:t>
            </a:r>
            <a:r>
              <a:rPr lang="en-AU" sz="2800" b="1" dirty="0">
                <a:solidFill>
                  <a:schemeClr val="accent2">
                    <a:lumMod val="75000"/>
                  </a:schemeClr>
                </a:solidFill>
              </a:rPr>
              <a:t>A</a:t>
            </a:r>
            <a:r>
              <a:rPr lang="en-AU" sz="2800" dirty="0">
                <a:solidFill>
                  <a:schemeClr val="accent2">
                    <a:lumMod val="75000"/>
                  </a:schemeClr>
                </a:solidFill>
              </a:rPr>
              <a:t> causes </a:t>
            </a:r>
            <a:r>
              <a:rPr lang="en-AU" sz="2800" b="1" dirty="0">
                <a:solidFill>
                  <a:schemeClr val="accent2">
                    <a:lumMod val="75000"/>
                  </a:schemeClr>
                </a:solidFill>
              </a:rPr>
              <a:t>B</a:t>
            </a:r>
            <a:r>
              <a:rPr lang="en-AU" sz="2800" dirty="0">
                <a:solidFill>
                  <a:schemeClr val="accent2">
                    <a:lumMod val="75000"/>
                  </a:schemeClr>
                </a:solidFill>
              </a:rPr>
              <a:t>.</a:t>
            </a:r>
          </a:p>
          <a:p>
            <a:pPr marL="0" indent="0">
              <a:buNone/>
            </a:pPr>
            <a:r>
              <a:rPr lang="en-AU" sz="2800" dirty="0"/>
              <a:t>Therefore,</a:t>
            </a:r>
          </a:p>
          <a:p>
            <a:pPr marL="0" indent="0">
              <a:buNone/>
            </a:pPr>
            <a:r>
              <a:rPr lang="en-AU" sz="2800" dirty="0"/>
              <a:t>C. </a:t>
            </a:r>
            <a:r>
              <a:rPr lang="en-AU" sz="2800" b="1" dirty="0"/>
              <a:t>A</a:t>
            </a:r>
            <a:r>
              <a:rPr lang="en-AU" sz="2800" dirty="0"/>
              <a:t> causes </a:t>
            </a:r>
            <a:r>
              <a:rPr lang="en-AU" sz="2800" b="1" dirty="0"/>
              <a:t>B</a:t>
            </a:r>
            <a:r>
              <a:rPr lang="en-AU" sz="2800" dirty="0"/>
              <a:t>.</a:t>
            </a:r>
          </a:p>
          <a:p>
            <a:endParaRPr lang="en-AU" dirty="0"/>
          </a:p>
        </p:txBody>
      </p:sp>
      <p:sp>
        <p:nvSpPr>
          <p:cNvPr id="4" name="Content Placeholder 3">
            <a:extLst>
              <a:ext uri="{FF2B5EF4-FFF2-40B4-BE49-F238E27FC236}">
                <a16:creationId xmlns:a16="http://schemas.microsoft.com/office/drawing/2014/main" id="{8F72F3C1-3D13-43F9-A9B0-49B3507FFFB5}"/>
              </a:ext>
            </a:extLst>
          </p:cNvPr>
          <p:cNvSpPr>
            <a:spLocks noGrp="1"/>
          </p:cNvSpPr>
          <p:nvPr>
            <p:ph sz="half" idx="2"/>
          </p:nvPr>
        </p:nvSpPr>
        <p:spPr/>
        <p:txBody>
          <a:bodyPr/>
          <a:lstStyle/>
          <a:p>
            <a:pPr marL="0" indent="0">
              <a:buNone/>
            </a:pPr>
            <a:endParaRPr lang="en-AU" sz="2400" dirty="0"/>
          </a:p>
          <a:p>
            <a:pPr marL="0" indent="0">
              <a:buNone/>
            </a:pPr>
            <a:r>
              <a:rPr lang="en-AU" sz="2800" dirty="0"/>
              <a:t>Can the correlation be better explained by:</a:t>
            </a:r>
          </a:p>
          <a:p>
            <a:pPr lvl="1"/>
            <a:r>
              <a:rPr lang="en-AU" sz="2400" dirty="0"/>
              <a:t>A common cause?</a:t>
            </a:r>
          </a:p>
          <a:p>
            <a:pPr lvl="1"/>
            <a:r>
              <a:rPr lang="en-AU" sz="2400" dirty="0"/>
              <a:t>A confounding variable?</a:t>
            </a:r>
          </a:p>
          <a:p>
            <a:pPr lvl="1"/>
            <a:r>
              <a:rPr lang="en-AU" sz="2400" dirty="0"/>
              <a:t>Reverse causation?</a:t>
            </a:r>
          </a:p>
          <a:p>
            <a:pPr lvl="1"/>
            <a:r>
              <a:rPr lang="en-AU" sz="2400" dirty="0"/>
              <a:t>Chance?</a:t>
            </a:r>
          </a:p>
          <a:p>
            <a:endParaRPr lang="en-AU" sz="2400" dirty="0"/>
          </a:p>
          <a:p>
            <a:endParaRPr lang="en-AU" dirty="0"/>
          </a:p>
        </p:txBody>
      </p:sp>
    </p:spTree>
    <p:extLst>
      <p:ext uri="{BB962C8B-B14F-4D97-AF65-F5344CB8AC3E}">
        <p14:creationId xmlns:p14="http://schemas.microsoft.com/office/powerpoint/2010/main" val="2248751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4CEF-631A-494A-81C9-5395AC34D79E}"/>
              </a:ext>
            </a:extLst>
          </p:cNvPr>
          <p:cNvSpPr>
            <a:spLocks noGrp="1"/>
          </p:cNvSpPr>
          <p:nvPr>
            <p:ph type="title"/>
          </p:nvPr>
        </p:nvSpPr>
        <p:spPr/>
        <p:txBody>
          <a:bodyPr/>
          <a:lstStyle/>
          <a:p>
            <a:r>
              <a:rPr lang="en-AU" dirty="0"/>
              <a:t>Lecture 8.2</a:t>
            </a:r>
          </a:p>
        </p:txBody>
      </p:sp>
      <p:sp>
        <p:nvSpPr>
          <p:cNvPr id="4" name="Text Placeholder 3">
            <a:extLst>
              <a:ext uri="{FF2B5EF4-FFF2-40B4-BE49-F238E27FC236}">
                <a16:creationId xmlns:a16="http://schemas.microsoft.com/office/drawing/2014/main" id="{64591D6C-E391-BE4A-BEE7-725B723EC5CE}"/>
              </a:ext>
            </a:extLst>
          </p:cNvPr>
          <p:cNvSpPr>
            <a:spLocks noGrp="1"/>
          </p:cNvSpPr>
          <p:nvPr>
            <p:ph type="body" idx="1"/>
          </p:nvPr>
        </p:nvSpPr>
        <p:spPr/>
        <p:txBody>
          <a:bodyPr>
            <a:normAutofit/>
          </a:bodyPr>
          <a:lstStyle/>
          <a:p>
            <a:r>
              <a:rPr lang="en-AU" sz="2800" dirty="0">
                <a:solidFill>
                  <a:srgbClr val="FF0000"/>
                </a:solidFill>
              </a:rPr>
              <a:t>Is there even a correlation?</a:t>
            </a:r>
          </a:p>
        </p:txBody>
      </p:sp>
    </p:spTree>
    <p:extLst>
      <p:ext uri="{BB962C8B-B14F-4D97-AF65-F5344CB8AC3E}">
        <p14:creationId xmlns:p14="http://schemas.microsoft.com/office/powerpoint/2010/main" val="1551746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5C93-F0D1-007B-65E4-4578B1D69369}"/>
              </a:ext>
            </a:extLst>
          </p:cNvPr>
          <p:cNvSpPr>
            <a:spLocks noGrp="1"/>
          </p:cNvSpPr>
          <p:nvPr>
            <p:ph type="title"/>
          </p:nvPr>
        </p:nvSpPr>
        <p:spPr/>
        <p:txBody>
          <a:bodyPr/>
          <a:lstStyle/>
          <a:p>
            <a:pPr marL="0" indent="0"/>
            <a:r>
              <a:rPr lang="en-AU" dirty="0"/>
              <a:t>Arguments for causal </a:t>
            </a:r>
            <a:r>
              <a:rPr lang="en-AU" dirty="0">
                <a:solidFill>
                  <a:srgbClr val="FF0000"/>
                </a:solidFill>
              </a:rPr>
              <a:t>generalisations</a:t>
            </a:r>
          </a:p>
        </p:txBody>
      </p:sp>
      <p:sp>
        <p:nvSpPr>
          <p:cNvPr id="3" name="Content Placeholder 2">
            <a:extLst>
              <a:ext uri="{FF2B5EF4-FFF2-40B4-BE49-F238E27FC236}">
                <a16:creationId xmlns:a16="http://schemas.microsoft.com/office/drawing/2014/main" id="{70E95CB1-224F-D68D-6E12-6B6A28AE6FE8}"/>
              </a:ext>
            </a:extLst>
          </p:cNvPr>
          <p:cNvSpPr>
            <a:spLocks noGrp="1"/>
          </p:cNvSpPr>
          <p:nvPr>
            <p:ph idx="1"/>
          </p:nvPr>
        </p:nvSpPr>
        <p:spPr/>
        <p:txBody>
          <a:bodyPr/>
          <a:lstStyle/>
          <a:p>
            <a:pPr marL="514350" indent="-514350">
              <a:buAutoNum type="arabicPeriod"/>
            </a:pPr>
            <a:r>
              <a:rPr lang="en-AU" b="1" dirty="0"/>
              <a:t>A</a:t>
            </a:r>
            <a:r>
              <a:rPr lang="en-AU" dirty="0"/>
              <a:t> and</a:t>
            </a:r>
            <a:r>
              <a:rPr lang="en-AU" b="1" dirty="0"/>
              <a:t> B </a:t>
            </a:r>
            <a:r>
              <a:rPr lang="en-AU" dirty="0"/>
              <a:t>are correlated.</a:t>
            </a:r>
          </a:p>
          <a:p>
            <a:pPr marL="514350" indent="-514350">
              <a:buAutoNum type="arabicPeriod"/>
            </a:pPr>
            <a:r>
              <a:rPr lang="en-AU" dirty="0"/>
              <a:t>The best explanation of this correlation is that </a:t>
            </a:r>
            <a:r>
              <a:rPr lang="en-AU" b="1" dirty="0"/>
              <a:t>A </a:t>
            </a:r>
            <a:r>
              <a:rPr lang="en-AU" dirty="0"/>
              <a:t>causes </a:t>
            </a:r>
            <a:r>
              <a:rPr lang="en-AU" b="1" dirty="0"/>
              <a:t>B</a:t>
            </a:r>
            <a:r>
              <a:rPr lang="en-AU" dirty="0"/>
              <a:t>.</a:t>
            </a:r>
          </a:p>
          <a:p>
            <a:pPr marL="0" indent="0">
              <a:buNone/>
            </a:pPr>
            <a:r>
              <a:rPr lang="en-AU" b="1" dirty="0"/>
              <a:t>Therefore,</a:t>
            </a:r>
          </a:p>
          <a:p>
            <a:pPr marL="0" indent="0">
              <a:buNone/>
            </a:pPr>
            <a:r>
              <a:rPr lang="en-AU" dirty="0"/>
              <a:t>C. </a:t>
            </a:r>
            <a:r>
              <a:rPr lang="en-AU" b="1" dirty="0"/>
              <a:t>A</a:t>
            </a:r>
            <a:r>
              <a:rPr lang="en-AU" dirty="0"/>
              <a:t> causes </a:t>
            </a:r>
            <a:r>
              <a:rPr lang="en-AU" b="1" dirty="0"/>
              <a:t>B</a:t>
            </a:r>
            <a:r>
              <a:rPr lang="en-AU" dirty="0"/>
              <a:t>.</a:t>
            </a:r>
          </a:p>
          <a:p>
            <a:pPr marL="0" indent="0">
              <a:buNone/>
            </a:pPr>
            <a:endParaRPr lang="en-AU" dirty="0"/>
          </a:p>
          <a:p>
            <a:pPr marL="0" indent="0">
              <a:buNone/>
            </a:pPr>
            <a:r>
              <a:rPr lang="en-AU" b="1" dirty="0"/>
              <a:t>Two things we can challenge:</a:t>
            </a:r>
          </a:p>
          <a:p>
            <a:pPr marL="0" indent="0">
              <a:buNone/>
            </a:pPr>
            <a:r>
              <a:rPr lang="en-AU" dirty="0"/>
              <a:t>Are A and B actually correlated?</a:t>
            </a:r>
          </a:p>
          <a:p>
            <a:pPr marL="0" indent="0">
              <a:buNone/>
            </a:pPr>
            <a:r>
              <a:rPr lang="en-AU" dirty="0"/>
              <a:t>Is the correlation actually best explained by A causing B?</a:t>
            </a:r>
          </a:p>
        </p:txBody>
      </p:sp>
    </p:spTree>
    <p:extLst>
      <p:ext uri="{BB962C8B-B14F-4D97-AF65-F5344CB8AC3E}">
        <p14:creationId xmlns:p14="http://schemas.microsoft.com/office/powerpoint/2010/main" val="258826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5C93-F0D1-007B-65E4-4578B1D69369}"/>
              </a:ext>
            </a:extLst>
          </p:cNvPr>
          <p:cNvSpPr>
            <a:spLocks noGrp="1"/>
          </p:cNvSpPr>
          <p:nvPr>
            <p:ph type="title"/>
          </p:nvPr>
        </p:nvSpPr>
        <p:spPr/>
        <p:txBody>
          <a:bodyPr/>
          <a:lstStyle/>
          <a:p>
            <a:pPr marL="0" indent="0"/>
            <a:r>
              <a:rPr lang="en-AU" dirty="0"/>
              <a:t>Arguments for causal </a:t>
            </a:r>
            <a:r>
              <a:rPr lang="en-AU" dirty="0">
                <a:solidFill>
                  <a:srgbClr val="FF0000"/>
                </a:solidFill>
              </a:rPr>
              <a:t>generalisations</a:t>
            </a:r>
          </a:p>
        </p:txBody>
      </p:sp>
      <p:sp>
        <p:nvSpPr>
          <p:cNvPr id="3" name="Content Placeholder 2">
            <a:extLst>
              <a:ext uri="{FF2B5EF4-FFF2-40B4-BE49-F238E27FC236}">
                <a16:creationId xmlns:a16="http://schemas.microsoft.com/office/drawing/2014/main" id="{70E95CB1-224F-D68D-6E12-6B6A28AE6FE8}"/>
              </a:ext>
            </a:extLst>
          </p:cNvPr>
          <p:cNvSpPr>
            <a:spLocks noGrp="1"/>
          </p:cNvSpPr>
          <p:nvPr>
            <p:ph idx="1"/>
          </p:nvPr>
        </p:nvSpPr>
        <p:spPr/>
        <p:txBody>
          <a:bodyPr/>
          <a:lstStyle/>
          <a:p>
            <a:pPr marL="514350" indent="-514350">
              <a:buAutoNum type="arabicPeriod"/>
            </a:pPr>
            <a:r>
              <a:rPr lang="en-AU" b="1" dirty="0">
                <a:solidFill>
                  <a:schemeClr val="accent2"/>
                </a:solidFill>
              </a:rPr>
              <a:t>A</a:t>
            </a:r>
            <a:r>
              <a:rPr lang="en-AU" dirty="0">
                <a:solidFill>
                  <a:schemeClr val="accent2"/>
                </a:solidFill>
              </a:rPr>
              <a:t> and</a:t>
            </a:r>
            <a:r>
              <a:rPr lang="en-AU" b="1" dirty="0">
                <a:solidFill>
                  <a:schemeClr val="accent2"/>
                </a:solidFill>
              </a:rPr>
              <a:t> B </a:t>
            </a:r>
            <a:r>
              <a:rPr lang="en-AU" dirty="0">
                <a:solidFill>
                  <a:schemeClr val="accent2"/>
                </a:solidFill>
              </a:rPr>
              <a:t>are correlated.</a:t>
            </a:r>
          </a:p>
          <a:p>
            <a:pPr marL="514350" indent="-514350">
              <a:buAutoNum type="arabicPeriod"/>
            </a:pPr>
            <a:r>
              <a:rPr lang="en-AU" dirty="0"/>
              <a:t>The best explanation of this correlation is that </a:t>
            </a:r>
            <a:r>
              <a:rPr lang="en-AU" b="1" dirty="0"/>
              <a:t>A </a:t>
            </a:r>
            <a:r>
              <a:rPr lang="en-AU" dirty="0"/>
              <a:t>causes </a:t>
            </a:r>
            <a:r>
              <a:rPr lang="en-AU" b="1" dirty="0"/>
              <a:t>B</a:t>
            </a:r>
            <a:r>
              <a:rPr lang="en-AU" dirty="0"/>
              <a:t>.</a:t>
            </a:r>
          </a:p>
          <a:p>
            <a:pPr marL="0" indent="0">
              <a:buNone/>
            </a:pPr>
            <a:r>
              <a:rPr lang="en-AU" b="1" dirty="0"/>
              <a:t>Therefore,</a:t>
            </a:r>
          </a:p>
          <a:p>
            <a:pPr marL="0" indent="0">
              <a:buNone/>
            </a:pPr>
            <a:r>
              <a:rPr lang="en-AU" dirty="0"/>
              <a:t>C. </a:t>
            </a:r>
            <a:r>
              <a:rPr lang="en-AU" b="1" dirty="0"/>
              <a:t>A</a:t>
            </a:r>
            <a:r>
              <a:rPr lang="en-AU" dirty="0"/>
              <a:t> causes </a:t>
            </a:r>
            <a:r>
              <a:rPr lang="en-AU" b="1" dirty="0"/>
              <a:t>B</a:t>
            </a:r>
            <a:r>
              <a:rPr lang="en-AU" dirty="0"/>
              <a:t>.</a:t>
            </a:r>
          </a:p>
          <a:p>
            <a:pPr marL="0" indent="0">
              <a:buNone/>
            </a:pPr>
            <a:endParaRPr lang="en-AU" dirty="0"/>
          </a:p>
          <a:p>
            <a:pPr marL="0" indent="0">
              <a:buNone/>
            </a:pPr>
            <a:r>
              <a:rPr lang="en-AU" b="1" dirty="0"/>
              <a:t>Two things we can challenge:</a:t>
            </a:r>
          </a:p>
          <a:p>
            <a:pPr marL="0" indent="0">
              <a:buNone/>
            </a:pPr>
            <a:r>
              <a:rPr lang="en-AU" dirty="0">
                <a:solidFill>
                  <a:schemeClr val="accent2"/>
                </a:solidFill>
              </a:rPr>
              <a:t>Are A and B actually correlated?</a:t>
            </a:r>
          </a:p>
          <a:p>
            <a:pPr marL="0" indent="0">
              <a:buNone/>
            </a:pPr>
            <a:r>
              <a:rPr lang="en-AU" dirty="0"/>
              <a:t>Is the correlation actually best explained by A causing B?</a:t>
            </a:r>
          </a:p>
        </p:txBody>
      </p:sp>
    </p:spTree>
    <p:extLst>
      <p:ext uri="{BB962C8B-B14F-4D97-AF65-F5344CB8AC3E}">
        <p14:creationId xmlns:p14="http://schemas.microsoft.com/office/powerpoint/2010/main" val="165626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804F-48BD-1232-FF90-89BC4087EE3F}"/>
              </a:ext>
            </a:extLst>
          </p:cNvPr>
          <p:cNvSpPr>
            <a:spLocks noGrp="1"/>
          </p:cNvSpPr>
          <p:nvPr>
            <p:ph type="title"/>
          </p:nvPr>
        </p:nvSpPr>
        <p:spPr/>
        <p:txBody>
          <a:bodyPr/>
          <a:lstStyle/>
          <a:p>
            <a:r>
              <a:rPr lang="en-AU" dirty="0"/>
              <a:t>Correlations</a:t>
            </a:r>
          </a:p>
        </p:txBody>
      </p:sp>
      <p:sp>
        <p:nvSpPr>
          <p:cNvPr id="3" name="Content Placeholder 2">
            <a:extLst>
              <a:ext uri="{FF2B5EF4-FFF2-40B4-BE49-F238E27FC236}">
                <a16:creationId xmlns:a16="http://schemas.microsoft.com/office/drawing/2014/main" id="{EC481AF5-40CA-3B68-2D16-08A05F251A9E}"/>
              </a:ext>
            </a:extLst>
          </p:cNvPr>
          <p:cNvSpPr>
            <a:spLocks noGrp="1"/>
          </p:cNvSpPr>
          <p:nvPr>
            <p:ph idx="1"/>
          </p:nvPr>
        </p:nvSpPr>
        <p:spPr>
          <a:xfrm>
            <a:off x="838199" y="1825624"/>
            <a:ext cx="6312110" cy="4335333"/>
          </a:xfrm>
        </p:spPr>
        <p:txBody>
          <a:bodyPr>
            <a:normAutofit fontScale="77500" lnSpcReduction="20000"/>
          </a:bodyPr>
          <a:lstStyle/>
          <a:p>
            <a:r>
              <a:rPr lang="en-AU" dirty="0"/>
              <a:t>There is a (</a:t>
            </a:r>
            <a:r>
              <a:rPr lang="en-AU" dirty="0">
                <a:solidFill>
                  <a:srgbClr val="FF0000"/>
                </a:solidFill>
              </a:rPr>
              <a:t>positive</a:t>
            </a:r>
            <a:r>
              <a:rPr lang="en-AU" dirty="0"/>
              <a:t>) </a:t>
            </a:r>
            <a:r>
              <a:rPr lang="en-AU" b="1" dirty="0"/>
              <a:t>correlation</a:t>
            </a:r>
            <a:r>
              <a:rPr lang="en-AU" dirty="0"/>
              <a:t> between </a:t>
            </a:r>
            <a:r>
              <a:rPr lang="en-AU" b="1" i="1" dirty="0"/>
              <a:t>A</a:t>
            </a:r>
            <a:r>
              <a:rPr lang="en-AU" dirty="0"/>
              <a:t> and </a:t>
            </a:r>
            <a:r>
              <a:rPr lang="en-AU" b="1" i="1" dirty="0"/>
              <a:t>B</a:t>
            </a:r>
            <a:r>
              <a:rPr lang="en-AU" dirty="0"/>
              <a:t> when </a:t>
            </a:r>
            <a:r>
              <a:rPr lang="en-AU" b="1" i="1" dirty="0"/>
              <a:t>B</a:t>
            </a:r>
            <a:r>
              <a:rPr lang="en-AU" dirty="0"/>
              <a:t> is </a:t>
            </a:r>
            <a:r>
              <a:rPr lang="en-AU" dirty="0">
                <a:solidFill>
                  <a:srgbClr val="FF0000"/>
                </a:solidFill>
              </a:rPr>
              <a:t>more likely </a:t>
            </a:r>
            <a:r>
              <a:rPr lang="en-AU" dirty="0"/>
              <a:t>to occur if </a:t>
            </a:r>
            <a:r>
              <a:rPr lang="en-AU" b="1" i="1" dirty="0"/>
              <a:t>A</a:t>
            </a:r>
            <a:r>
              <a:rPr lang="en-AU" dirty="0"/>
              <a:t> occurs than if </a:t>
            </a:r>
            <a:r>
              <a:rPr lang="en-AU" b="1" dirty="0"/>
              <a:t>A</a:t>
            </a:r>
            <a:r>
              <a:rPr lang="en-AU" dirty="0"/>
              <a:t> does not occur.</a:t>
            </a:r>
          </a:p>
          <a:p>
            <a:pPr marL="0" indent="0">
              <a:buNone/>
            </a:pPr>
            <a:r>
              <a:rPr lang="en-AU" dirty="0"/>
              <a:t>Or in other words…</a:t>
            </a:r>
          </a:p>
          <a:p>
            <a:r>
              <a:rPr lang="en-AU" dirty="0"/>
              <a:t>The proportion of </a:t>
            </a:r>
            <a:r>
              <a:rPr lang="en-AU" b="1" i="1" dirty="0"/>
              <a:t>A</a:t>
            </a:r>
            <a:r>
              <a:rPr lang="en-AU" dirty="0"/>
              <a:t>s which are </a:t>
            </a:r>
            <a:r>
              <a:rPr lang="en-AU" b="1" i="1" dirty="0"/>
              <a:t>B</a:t>
            </a:r>
            <a:r>
              <a:rPr lang="en-AU" dirty="0"/>
              <a:t> is </a:t>
            </a:r>
            <a:r>
              <a:rPr lang="en-AU" dirty="0">
                <a:solidFill>
                  <a:srgbClr val="FF0000"/>
                </a:solidFill>
              </a:rPr>
              <a:t>greater</a:t>
            </a:r>
            <a:r>
              <a:rPr lang="en-AU" dirty="0"/>
              <a:t> than the proportion of non-</a:t>
            </a:r>
            <a:r>
              <a:rPr lang="en-AU" b="1" i="1" dirty="0"/>
              <a:t>A</a:t>
            </a:r>
            <a:r>
              <a:rPr lang="en-AU" dirty="0"/>
              <a:t>s which are </a:t>
            </a:r>
            <a:r>
              <a:rPr lang="en-AU" b="1" dirty="0"/>
              <a:t>B</a:t>
            </a:r>
            <a:r>
              <a:rPr lang="en-AU" dirty="0"/>
              <a:t>.</a:t>
            </a:r>
          </a:p>
          <a:p>
            <a:pPr marL="0" indent="0">
              <a:buNone/>
            </a:pPr>
            <a:endParaRPr lang="en-AU" dirty="0"/>
          </a:p>
          <a:p>
            <a:pPr marL="0" indent="0">
              <a:buNone/>
            </a:pPr>
            <a:r>
              <a:rPr lang="en-AU" dirty="0"/>
              <a:t>e.g.</a:t>
            </a:r>
          </a:p>
          <a:p>
            <a:r>
              <a:rPr lang="en-AU" dirty="0"/>
              <a:t>you are more likely to catch a cold in winter than in summer.</a:t>
            </a:r>
          </a:p>
          <a:p>
            <a:r>
              <a:rPr lang="en-AU" dirty="0"/>
              <a:t>the proportion of smokers with lung cancer is higher than the proportion of non-smokers with lung cancer.</a:t>
            </a:r>
          </a:p>
          <a:p>
            <a:pPr marL="0" indent="0">
              <a:buNone/>
            </a:pPr>
            <a:endParaRPr lang="en-AU" dirty="0"/>
          </a:p>
          <a:p>
            <a:pPr marL="0" indent="0">
              <a:buNone/>
            </a:pPr>
            <a:endParaRPr lang="en-AU" dirty="0"/>
          </a:p>
          <a:p>
            <a:endParaRPr lang="en-AU" dirty="0"/>
          </a:p>
        </p:txBody>
      </p:sp>
      <p:pic>
        <p:nvPicPr>
          <p:cNvPr id="2052" name="Picture 4" descr="Correlation Coefficients: Positive, Negative, &amp; Zero">
            <a:extLst>
              <a:ext uri="{FF2B5EF4-FFF2-40B4-BE49-F238E27FC236}">
                <a16:creationId xmlns:a16="http://schemas.microsoft.com/office/drawing/2014/main" id="{F719F8F4-3208-0DD5-8612-39485F3512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9" t="26621" r="70206" b="31366"/>
          <a:stretch/>
        </p:blipFill>
        <p:spPr bwMode="auto">
          <a:xfrm>
            <a:off x="7465101" y="2178955"/>
            <a:ext cx="3304082" cy="3508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3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804F-48BD-1232-FF90-89BC4087EE3F}"/>
              </a:ext>
            </a:extLst>
          </p:cNvPr>
          <p:cNvSpPr>
            <a:spLocks noGrp="1"/>
          </p:cNvSpPr>
          <p:nvPr>
            <p:ph type="title"/>
          </p:nvPr>
        </p:nvSpPr>
        <p:spPr/>
        <p:txBody>
          <a:bodyPr/>
          <a:lstStyle/>
          <a:p>
            <a:r>
              <a:rPr lang="en-AU" dirty="0"/>
              <a:t>Correlations</a:t>
            </a:r>
          </a:p>
        </p:txBody>
      </p:sp>
      <p:sp>
        <p:nvSpPr>
          <p:cNvPr id="3" name="Content Placeholder 2">
            <a:extLst>
              <a:ext uri="{FF2B5EF4-FFF2-40B4-BE49-F238E27FC236}">
                <a16:creationId xmlns:a16="http://schemas.microsoft.com/office/drawing/2014/main" id="{EC481AF5-40CA-3B68-2D16-08A05F251A9E}"/>
              </a:ext>
            </a:extLst>
          </p:cNvPr>
          <p:cNvSpPr>
            <a:spLocks noGrp="1"/>
          </p:cNvSpPr>
          <p:nvPr>
            <p:ph idx="1"/>
          </p:nvPr>
        </p:nvSpPr>
        <p:spPr>
          <a:xfrm>
            <a:off x="838199" y="1810635"/>
            <a:ext cx="5952345" cy="4351338"/>
          </a:xfrm>
        </p:spPr>
        <p:txBody>
          <a:bodyPr>
            <a:normAutofit fontScale="70000" lnSpcReduction="20000"/>
          </a:bodyPr>
          <a:lstStyle/>
          <a:p>
            <a:r>
              <a:rPr lang="en-AU" dirty="0"/>
              <a:t>There is a </a:t>
            </a:r>
            <a:r>
              <a:rPr lang="en-AU" dirty="0">
                <a:solidFill>
                  <a:srgbClr val="FF0000"/>
                </a:solidFill>
              </a:rPr>
              <a:t>negative correlation </a:t>
            </a:r>
            <a:r>
              <a:rPr lang="en-AU" dirty="0"/>
              <a:t>between </a:t>
            </a:r>
            <a:r>
              <a:rPr lang="en-AU" b="1" i="1" dirty="0"/>
              <a:t>A</a:t>
            </a:r>
            <a:r>
              <a:rPr lang="en-AU" dirty="0"/>
              <a:t> and </a:t>
            </a:r>
            <a:r>
              <a:rPr lang="en-AU" b="1" i="1" dirty="0"/>
              <a:t>B</a:t>
            </a:r>
            <a:r>
              <a:rPr lang="en-AU" dirty="0"/>
              <a:t> when </a:t>
            </a:r>
            <a:r>
              <a:rPr lang="en-AU" b="1" i="1" dirty="0"/>
              <a:t>B</a:t>
            </a:r>
            <a:r>
              <a:rPr lang="en-AU" dirty="0"/>
              <a:t> is </a:t>
            </a:r>
            <a:r>
              <a:rPr lang="en-AU" dirty="0">
                <a:solidFill>
                  <a:srgbClr val="FF0000"/>
                </a:solidFill>
              </a:rPr>
              <a:t>less likely </a:t>
            </a:r>
            <a:r>
              <a:rPr lang="en-AU" dirty="0"/>
              <a:t>to occur if </a:t>
            </a:r>
            <a:r>
              <a:rPr lang="en-AU" b="1" i="1" dirty="0"/>
              <a:t>A</a:t>
            </a:r>
            <a:r>
              <a:rPr lang="en-AU" dirty="0"/>
              <a:t> is occurs than if </a:t>
            </a:r>
            <a:r>
              <a:rPr lang="en-AU" b="1" i="1" dirty="0"/>
              <a:t>A</a:t>
            </a:r>
            <a:r>
              <a:rPr lang="en-AU" dirty="0"/>
              <a:t> does not occur.</a:t>
            </a:r>
          </a:p>
          <a:p>
            <a:pPr marL="0" indent="0">
              <a:buNone/>
            </a:pPr>
            <a:r>
              <a:rPr lang="en-AU" dirty="0"/>
              <a:t>Or in other words </a:t>
            </a:r>
          </a:p>
          <a:p>
            <a:r>
              <a:rPr lang="en-AU" dirty="0"/>
              <a:t>The proportion of </a:t>
            </a:r>
            <a:r>
              <a:rPr lang="en-AU" b="1" i="1" dirty="0"/>
              <a:t>A</a:t>
            </a:r>
            <a:r>
              <a:rPr lang="en-AU" dirty="0"/>
              <a:t>s which are </a:t>
            </a:r>
            <a:r>
              <a:rPr lang="en-AU" b="1" i="1" dirty="0"/>
              <a:t>B</a:t>
            </a:r>
            <a:r>
              <a:rPr lang="en-AU" dirty="0"/>
              <a:t> is </a:t>
            </a:r>
            <a:r>
              <a:rPr lang="en-AU" i="1" dirty="0">
                <a:solidFill>
                  <a:srgbClr val="FF0000"/>
                </a:solidFill>
              </a:rPr>
              <a:t>smaller</a:t>
            </a:r>
            <a:r>
              <a:rPr lang="en-AU" dirty="0"/>
              <a:t> than the proportion of non-</a:t>
            </a:r>
            <a:r>
              <a:rPr lang="en-AU" b="1" i="1" dirty="0"/>
              <a:t>A</a:t>
            </a:r>
            <a:r>
              <a:rPr lang="en-AU" dirty="0"/>
              <a:t>s which are </a:t>
            </a:r>
            <a:r>
              <a:rPr lang="en-AU" b="1" i="1" dirty="0"/>
              <a:t>B</a:t>
            </a:r>
            <a:r>
              <a:rPr lang="en-AU" dirty="0"/>
              <a:t>.</a:t>
            </a:r>
          </a:p>
          <a:p>
            <a:pPr marL="0" indent="0">
              <a:buNone/>
            </a:pPr>
            <a:br>
              <a:rPr lang="en-AU" dirty="0"/>
            </a:br>
            <a:endParaRPr lang="en-AU" dirty="0"/>
          </a:p>
          <a:p>
            <a:pPr marL="0" indent="0">
              <a:buNone/>
            </a:pPr>
            <a:r>
              <a:rPr lang="en-AU" dirty="0"/>
              <a:t>e.g.</a:t>
            </a:r>
          </a:p>
          <a:p>
            <a:r>
              <a:rPr lang="en-AU" dirty="0"/>
              <a:t>you are less likely to do well on assignments if you don’t come to tutorials.</a:t>
            </a:r>
          </a:p>
          <a:p>
            <a:r>
              <a:rPr lang="en-AU" dirty="0"/>
              <a:t>the proportion of yoga practitioners with heart disease is lower than the proportion of non-yoga practitioners with heart disease.</a:t>
            </a:r>
          </a:p>
          <a:p>
            <a:pPr marL="0" indent="0">
              <a:buNone/>
            </a:pPr>
            <a:endParaRPr lang="en-AU" dirty="0"/>
          </a:p>
          <a:p>
            <a:pPr marL="0" indent="0">
              <a:buNone/>
            </a:pPr>
            <a:endParaRPr lang="en-AU" dirty="0"/>
          </a:p>
          <a:p>
            <a:endParaRPr lang="en-AU" dirty="0"/>
          </a:p>
        </p:txBody>
      </p:sp>
      <p:sp>
        <p:nvSpPr>
          <p:cNvPr id="4" name="AutoShape 2" descr="Strength of a correlation">
            <a:extLst>
              <a:ext uri="{FF2B5EF4-FFF2-40B4-BE49-F238E27FC236}">
                <a16:creationId xmlns:a16="http://schemas.microsoft.com/office/drawing/2014/main" id="{B7798D4A-E45B-643C-EAFD-24E87602BFD8}"/>
              </a:ext>
            </a:extLst>
          </p:cNvPr>
          <p:cNvSpPr>
            <a:spLocks noChangeAspect="1" noChangeArrowheads="1"/>
          </p:cNvSpPr>
          <p:nvPr/>
        </p:nvSpPr>
        <p:spPr bwMode="auto">
          <a:xfrm>
            <a:off x="5943600" y="32616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8" name="Picture 4" descr="Correlation Coefficients: Positive, Negative, &amp; Zero">
            <a:extLst>
              <a:ext uri="{FF2B5EF4-FFF2-40B4-BE49-F238E27FC236}">
                <a16:creationId xmlns:a16="http://schemas.microsoft.com/office/drawing/2014/main" id="{701CF8AC-3BD5-684E-35E1-B91C2F637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685" t="25116" r="35794" b="31436"/>
          <a:stretch/>
        </p:blipFill>
        <p:spPr bwMode="auto">
          <a:xfrm>
            <a:off x="7450111" y="2022622"/>
            <a:ext cx="3447737" cy="362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8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804F-48BD-1232-FF90-89BC4087EE3F}"/>
              </a:ext>
            </a:extLst>
          </p:cNvPr>
          <p:cNvSpPr>
            <a:spLocks noGrp="1"/>
          </p:cNvSpPr>
          <p:nvPr>
            <p:ph type="title"/>
          </p:nvPr>
        </p:nvSpPr>
        <p:spPr/>
        <p:txBody>
          <a:bodyPr/>
          <a:lstStyle/>
          <a:p>
            <a:r>
              <a:rPr lang="en-AU" dirty="0"/>
              <a:t>Correlations</a:t>
            </a:r>
          </a:p>
        </p:txBody>
      </p:sp>
      <p:sp>
        <p:nvSpPr>
          <p:cNvPr id="3" name="Content Placeholder 2">
            <a:extLst>
              <a:ext uri="{FF2B5EF4-FFF2-40B4-BE49-F238E27FC236}">
                <a16:creationId xmlns:a16="http://schemas.microsoft.com/office/drawing/2014/main" id="{EC481AF5-40CA-3B68-2D16-08A05F251A9E}"/>
              </a:ext>
            </a:extLst>
          </p:cNvPr>
          <p:cNvSpPr>
            <a:spLocks noGrp="1"/>
          </p:cNvSpPr>
          <p:nvPr>
            <p:ph idx="1"/>
          </p:nvPr>
        </p:nvSpPr>
        <p:spPr>
          <a:xfrm>
            <a:off x="838199" y="1810635"/>
            <a:ext cx="5562601" cy="4351338"/>
          </a:xfrm>
        </p:spPr>
        <p:txBody>
          <a:bodyPr>
            <a:normAutofit fontScale="92500" lnSpcReduction="20000"/>
          </a:bodyPr>
          <a:lstStyle/>
          <a:p>
            <a:pPr marL="0" indent="0">
              <a:buNone/>
            </a:pPr>
            <a:r>
              <a:rPr lang="en-AU" b="1" dirty="0"/>
              <a:t>Correlation between quantities</a:t>
            </a:r>
            <a:endParaRPr lang="en-AU" dirty="0"/>
          </a:p>
          <a:p>
            <a:r>
              <a:rPr lang="en-AU" dirty="0"/>
              <a:t>There is a </a:t>
            </a:r>
            <a:r>
              <a:rPr lang="en-AU" b="1" dirty="0">
                <a:solidFill>
                  <a:srgbClr val="FF0000"/>
                </a:solidFill>
              </a:rPr>
              <a:t>positive correlation</a:t>
            </a:r>
            <a:r>
              <a:rPr lang="en-AU" dirty="0">
                <a:solidFill>
                  <a:srgbClr val="FF0000"/>
                </a:solidFill>
              </a:rPr>
              <a:t> </a:t>
            </a:r>
            <a:r>
              <a:rPr lang="en-AU" dirty="0"/>
              <a:t>between the quantities </a:t>
            </a:r>
            <a:r>
              <a:rPr lang="en-AU" b="1" i="1" dirty="0"/>
              <a:t>A</a:t>
            </a:r>
            <a:r>
              <a:rPr lang="en-AU" dirty="0"/>
              <a:t> and </a:t>
            </a:r>
            <a:r>
              <a:rPr lang="en-AU" b="1" i="1" dirty="0"/>
              <a:t>B</a:t>
            </a:r>
            <a:r>
              <a:rPr lang="en-AU" dirty="0"/>
              <a:t> when individuals with higher values of </a:t>
            </a:r>
            <a:r>
              <a:rPr lang="en-AU" b="1" i="1" dirty="0"/>
              <a:t>A</a:t>
            </a:r>
            <a:r>
              <a:rPr lang="en-AU" dirty="0"/>
              <a:t> are more likely to also have </a:t>
            </a:r>
            <a:r>
              <a:rPr lang="en-AU" dirty="0">
                <a:solidFill>
                  <a:srgbClr val="FF0000"/>
                </a:solidFill>
              </a:rPr>
              <a:t>higher values of </a:t>
            </a:r>
            <a:r>
              <a:rPr lang="en-AU" b="1" i="1" dirty="0"/>
              <a:t>B</a:t>
            </a:r>
            <a:r>
              <a:rPr lang="en-AU" dirty="0"/>
              <a:t>.</a:t>
            </a:r>
          </a:p>
          <a:p>
            <a:r>
              <a:rPr lang="en-AU" dirty="0"/>
              <a:t>There is a </a:t>
            </a:r>
            <a:r>
              <a:rPr lang="en-AU" b="1" dirty="0">
                <a:solidFill>
                  <a:srgbClr val="FF0000"/>
                </a:solidFill>
              </a:rPr>
              <a:t>negative correlation</a:t>
            </a:r>
            <a:r>
              <a:rPr lang="en-AU" dirty="0">
                <a:solidFill>
                  <a:srgbClr val="FF0000"/>
                </a:solidFill>
              </a:rPr>
              <a:t> </a:t>
            </a:r>
            <a:r>
              <a:rPr lang="en-AU" dirty="0"/>
              <a:t>between the quantities </a:t>
            </a:r>
            <a:r>
              <a:rPr lang="en-AU" b="1" i="1" dirty="0"/>
              <a:t>A</a:t>
            </a:r>
            <a:r>
              <a:rPr lang="en-AU" dirty="0"/>
              <a:t> and </a:t>
            </a:r>
            <a:r>
              <a:rPr lang="en-AU" b="1" i="1" dirty="0"/>
              <a:t>B</a:t>
            </a:r>
            <a:r>
              <a:rPr lang="en-AU" dirty="0"/>
              <a:t> when individuals with higher values of </a:t>
            </a:r>
            <a:r>
              <a:rPr lang="en-AU" b="1" i="1" dirty="0"/>
              <a:t>A</a:t>
            </a:r>
            <a:r>
              <a:rPr lang="en-AU" dirty="0"/>
              <a:t> are more likely to have </a:t>
            </a:r>
            <a:r>
              <a:rPr lang="en-AU" dirty="0">
                <a:solidFill>
                  <a:srgbClr val="FF0000"/>
                </a:solidFill>
              </a:rPr>
              <a:t>lower values of </a:t>
            </a:r>
            <a:r>
              <a:rPr lang="en-AU" b="1" i="1" dirty="0"/>
              <a:t>B</a:t>
            </a:r>
            <a:r>
              <a:rPr lang="en-AU" dirty="0"/>
              <a:t>.</a:t>
            </a:r>
          </a:p>
        </p:txBody>
      </p:sp>
      <p:sp>
        <p:nvSpPr>
          <p:cNvPr id="4" name="AutoShape 2" descr="Strength of a correlation">
            <a:extLst>
              <a:ext uri="{FF2B5EF4-FFF2-40B4-BE49-F238E27FC236}">
                <a16:creationId xmlns:a16="http://schemas.microsoft.com/office/drawing/2014/main" id="{B7798D4A-E45B-643C-EAFD-24E87602BFD8}"/>
              </a:ext>
            </a:extLst>
          </p:cNvPr>
          <p:cNvSpPr>
            <a:spLocks noChangeAspect="1" noChangeArrowheads="1"/>
          </p:cNvSpPr>
          <p:nvPr/>
        </p:nvSpPr>
        <p:spPr bwMode="auto">
          <a:xfrm>
            <a:off x="5943600" y="32616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4">
            <a:extLst>
              <a:ext uri="{FF2B5EF4-FFF2-40B4-BE49-F238E27FC236}">
                <a16:creationId xmlns:a16="http://schemas.microsoft.com/office/drawing/2014/main" id="{17C445B1-DC9D-9428-3253-2E02EE67B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412" y="2155058"/>
            <a:ext cx="5265894" cy="330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19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CD5A7F-9E61-1DD4-9394-F480B1F9246B}"/>
              </a:ext>
            </a:extLst>
          </p:cNvPr>
          <p:cNvSpPr/>
          <p:nvPr/>
        </p:nvSpPr>
        <p:spPr>
          <a:xfrm>
            <a:off x="838200" y="1690688"/>
            <a:ext cx="10515600" cy="79320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FA390055-ADBF-1245-B2E2-99423E594F65}"/>
              </a:ext>
            </a:extLst>
          </p:cNvPr>
          <p:cNvSpPr>
            <a:spLocks noGrp="1"/>
          </p:cNvSpPr>
          <p:nvPr>
            <p:ph type="title"/>
          </p:nvPr>
        </p:nvSpPr>
        <p:spPr/>
        <p:txBody>
          <a:bodyPr/>
          <a:lstStyle/>
          <a:p>
            <a:r>
              <a:rPr lang="en-AU" dirty="0"/>
              <a:t>Causal Claims</a:t>
            </a:r>
          </a:p>
        </p:txBody>
      </p:sp>
      <p:sp>
        <p:nvSpPr>
          <p:cNvPr id="5" name="Content Placeholder 4">
            <a:extLst>
              <a:ext uri="{FF2B5EF4-FFF2-40B4-BE49-F238E27FC236}">
                <a16:creationId xmlns:a16="http://schemas.microsoft.com/office/drawing/2014/main" id="{4482FAC2-68D2-8B46-8EBF-AAC52B0234CE}"/>
              </a:ext>
            </a:extLst>
          </p:cNvPr>
          <p:cNvSpPr>
            <a:spLocks noGrp="1"/>
          </p:cNvSpPr>
          <p:nvPr>
            <p:ph idx="1"/>
          </p:nvPr>
        </p:nvSpPr>
        <p:spPr>
          <a:xfrm>
            <a:off x="838200" y="1825625"/>
            <a:ext cx="10515600" cy="4479641"/>
          </a:xfrm>
        </p:spPr>
        <p:txBody>
          <a:bodyPr>
            <a:normAutofit fontScale="77500" lnSpcReduction="20000"/>
          </a:bodyPr>
          <a:lstStyle/>
          <a:p>
            <a:pPr marL="0" indent="0">
              <a:buNone/>
            </a:pPr>
            <a:r>
              <a:rPr lang="en-AU" sz="3100" dirty="0"/>
              <a:t>A </a:t>
            </a:r>
            <a:r>
              <a:rPr lang="en-AU" sz="3100" dirty="0">
                <a:solidFill>
                  <a:srgbClr val="FF0000"/>
                </a:solidFill>
              </a:rPr>
              <a:t>causal claim</a:t>
            </a:r>
            <a:r>
              <a:rPr lang="en-AU" sz="3100" dirty="0"/>
              <a:t> is a statement about WHY something happens, linking cause and effect.</a:t>
            </a:r>
          </a:p>
          <a:p>
            <a:pPr marL="0" indent="0">
              <a:buNone/>
            </a:pPr>
            <a:endParaRPr lang="en-AU" dirty="0"/>
          </a:p>
          <a:p>
            <a:pPr marL="0" indent="0" algn="ctr">
              <a:buNone/>
            </a:pPr>
            <a:r>
              <a:rPr lang="en-AU" dirty="0"/>
              <a:t>Smoking causes lung cancer.</a:t>
            </a:r>
          </a:p>
          <a:p>
            <a:pPr marL="0" indent="0" algn="ctr">
              <a:buNone/>
            </a:pPr>
            <a:r>
              <a:rPr lang="en-AU" dirty="0"/>
              <a:t>Youth unemployment is at an all time high because millennials are lazy.</a:t>
            </a:r>
          </a:p>
          <a:p>
            <a:pPr marL="0" indent="0" algn="ctr">
              <a:buNone/>
            </a:pPr>
            <a:r>
              <a:rPr lang="en-AU" dirty="0"/>
              <a:t>An apple a day keeps the doctor away!</a:t>
            </a:r>
          </a:p>
          <a:p>
            <a:pPr marL="0" indent="0" algn="ctr">
              <a:buNone/>
            </a:pPr>
            <a:r>
              <a:rPr lang="en-AU" dirty="0"/>
              <a:t>I started going to a tutor so my grades are improving.</a:t>
            </a:r>
          </a:p>
          <a:p>
            <a:pPr marL="0" indent="0">
              <a:buNone/>
            </a:pPr>
            <a:endParaRPr lang="en-AU" dirty="0"/>
          </a:p>
          <a:p>
            <a:pPr marL="0" indent="0">
              <a:buNone/>
            </a:pPr>
            <a:r>
              <a:rPr lang="en-AU" dirty="0"/>
              <a:t>Two kinds of causal claim:</a:t>
            </a:r>
          </a:p>
          <a:p>
            <a:pPr marL="514350" indent="-514350">
              <a:buFont typeface="+mj-lt"/>
              <a:buAutoNum type="arabicPeriod"/>
            </a:pPr>
            <a:r>
              <a:rPr lang="en-AU" dirty="0">
                <a:solidFill>
                  <a:srgbClr val="FF0000"/>
                </a:solidFill>
              </a:rPr>
              <a:t>Specific</a:t>
            </a:r>
            <a:r>
              <a:rPr lang="en-AU" dirty="0"/>
              <a:t> causal claims</a:t>
            </a:r>
          </a:p>
          <a:p>
            <a:pPr lvl="1">
              <a:buFontTx/>
              <a:buChar char="-"/>
            </a:pPr>
            <a:r>
              <a:rPr lang="en-AU" dirty="0"/>
              <a:t>About specific events  (e.g. “I flicked the switch which turned the light on”).</a:t>
            </a:r>
          </a:p>
          <a:p>
            <a:pPr marL="457200" indent="-457200">
              <a:buFont typeface="+mj-lt"/>
              <a:buAutoNum type="arabicPeriod"/>
            </a:pPr>
            <a:r>
              <a:rPr lang="en-AU" dirty="0"/>
              <a:t>Causal </a:t>
            </a:r>
            <a:r>
              <a:rPr lang="en-AU" dirty="0">
                <a:solidFill>
                  <a:srgbClr val="FF0000"/>
                </a:solidFill>
              </a:rPr>
              <a:t>generalisations</a:t>
            </a:r>
          </a:p>
          <a:p>
            <a:pPr lvl="1">
              <a:buFontTx/>
              <a:buChar char="-"/>
            </a:pPr>
            <a:r>
              <a:rPr lang="en-AU" dirty="0"/>
              <a:t>About general categories of events (e.g. “Smoking causes cancer”).</a:t>
            </a:r>
          </a:p>
        </p:txBody>
      </p:sp>
    </p:spTree>
    <p:extLst>
      <p:ext uri="{BB962C8B-B14F-4D97-AF65-F5344CB8AC3E}">
        <p14:creationId xmlns:p14="http://schemas.microsoft.com/office/powerpoint/2010/main" val="15481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83E3-2F8C-4B04-B0B4-0CE83B91E9E3}"/>
              </a:ext>
            </a:extLst>
          </p:cNvPr>
          <p:cNvSpPr>
            <a:spLocks noGrp="1"/>
          </p:cNvSpPr>
          <p:nvPr>
            <p:ph type="title"/>
          </p:nvPr>
        </p:nvSpPr>
        <p:spPr/>
        <p:txBody>
          <a:bodyPr/>
          <a:lstStyle/>
          <a:p>
            <a:r>
              <a:rPr lang="en-AU" dirty="0"/>
              <a:t>Illusory correlations -</a:t>
            </a:r>
            <a:br>
              <a:rPr lang="en-AU" dirty="0"/>
            </a:br>
            <a:r>
              <a:rPr lang="en-AU" dirty="0"/>
              <a:t>Regression to the mean</a:t>
            </a:r>
          </a:p>
        </p:txBody>
      </p:sp>
      <p:sp>
        <p:nvSpPr>
          <p:cNvPr id="3" name="Text Placeholder 2">
            <a:extLst>
              <a:ext uri="{FF2B5EF4-FFF2-40B4-BE49-F238E27FC236}">
                <a16:creationId xmlns:a16="http://schemas.microsoft.com/office/drawing/2014/main" id="{146B5F9A-2C11-4D69-9512-513A1ED8C3E9}"/>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612033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You are the mayor of a small town. You want to show you’ve been effective against traffic accidents."/>
          <p:cNvSpPr txBox="1"/>
          <p:nvPr/>
        </p:nvSpPr>
        <p:spPr>
          <a:xfrm>
            <a:off x="2551363" y="298380"/>
            <a:ext cx="7089274" cy="518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spcBef>
                <a:spcPts val="1800"/>
              </a:spcBef>
              <a:buClr>
                <a:srgbClr val="000000"/>
              </a:buClr>
              <a:defRPr sz="2800"/>
            </a:lvl1pPr>
          </a:lstStyle>
          <a:p>
            <a:pPr>
              <a:defRPr sz="2000"/>
            </a:pPr>
            <a:r>
              <a:rPr dirty="0"/>
              <a:t>You are the mayor of a </a:t>
            </a:r>
            <a:r>
              <a:rPr lang="en-US" dirty="0"/>
              <a:t>city</a:t>
            </a:r>
            <a:r>
              <a:rPr dirty="0"/>
              <a:t>. You want to show you’ve been effective against traffic accidents.</a:t>
            </a:r>
          </a:p>
        </p:txBody>
      </p:sp>
      <p:pic>
        <p:nvPicPr>
          <p:cNvPr id="2" name="Picture 1">
            <a:extLst>
              <a:ext uri="{FF2B5EF4-FFF2-40B4-BE49-F238E27FC236}">
                <a16:creationId xmlns:a16="http://schemas.microsoft.com/office/drawing/2014/main" id="{41DAE987-5724-E949-BA69-250C387D873D}"/>
              </a:ext>
            </a:extLst>
          </p:cNvPr>
          <p:cNvPicPr>
            <a:picLocks noChangeAspect="1"/>
          </p:cNvPicPr>
          <p:nvPr/>
        </p:nvPicPr>
        <p:blipFill>
          <a:blip r:embed="rId3"/>
          <a:stretch>
            <a:fillRect/>
          </a:stretch>
        </p:blipFill>
        <p:spPr>
          <a:xfrm>
            <a:off x="2750635" y="1659869"/>
            <a:ext cx="6890003" cy="459563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fld id="{86CB4B4D-7CA3-9044-876B-883B54F8677D}" type="slidenum">
              <a:t>42</a:t>
            </a:fld>
            <a:endParaRPr/>
          </a:p>
        </p:txBody>
      </p:sp>
      <p:pic>
        <p:nvPicPr>
          <p:cNvPr id="380" name="fig23.jpg" descr="fig23.jpg"/>
          <p:cNvPicPr>
            <a:picLocks noChangeAspect="1"/>
          </p:cNvPicPr>
          <p:nvPr/>
        </p:nvPicPr>
        <p:blipFill>
          <a:blip r:embed="rId3"/>
          <a:stretch>
            <a:fillRect/>
          </a:stretch>
        </p:blipFill>
        <p:spPr>
          <a:xfrm>
            <a:off x="2284114" y="74540"/>
            <a:ext cx="7623772" cy="6708920"/>
          </a:xfrm>
          <a:prstGeom prst="rect">
            <a:avLst/>
          </a:prstGeom>
          <a:ln w="12700">
            <a:miter lim="400000"/>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3137-5E96-4BE3-931D-499A555D887B}"/>
              </a:ext>
            </a:extLst>
          </p:cNvPr>
          <p:cNvSpPr>
            <a:spLocks noGrp="1"/>
          </p:cNvSpPr>
          <p:nvPr>
            <p:ph type="title"/>
          </p:nvPr>
        </p:nvSpPr>
        <p:spPr/>
        <p:txBody>
          <a:bodyPr/>
          <a:lstStyle/>
          <a:p>
            <a:r>
              <a:rPr lang="en-AU" dirty="0"/>
              <a:t>Illusory correlations -</a:t>
            </a:r>
            <a:br>
              <a:rPr lang="en-AU" dirty="0"/>
            </a:br>
            <a:r>
              <a:rPr lang="en-AU" dirty="0"/>
              <a:t>Neglecting the base rate</a:t>
            </a:r>
          </a:p>
        </p:txBody>
      </p:sp>
      <p:sp>
        <p:nvSpPr>
          <p:cNvPr id="3" name="Text Placeholder 2">
            <a:extLst>
              <a:ext uri="{FF2B5EF4-FFF2-40B4-BE49-F238E27FC236}">
                <a16:creationId xmlns:a16="http://schemas.microsoft.com/office/drawing/2014/main" id="{3C13F44F-6909-45E8-B9B5-2A9694EF3E17}"/>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729497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59CDF57-9DCE-4BDA-8263-A1E17BBF3F40}"/>
              </a:ext>
            </a:extLst>
          </p:cNvPr>
          <p:cNvSpPr>
            <a:spLocks noGrp="1"/>
          </p:cNvSpPr>
          <p:nvPr>
            <p:ph idx="1"/>
          </p:nvPr>
        </p:nvSpPr>
        <p:spPr>
          <a:xfrm>
            <a:off x="3496406" y="848215"/>
            <a:ext cx="7476394" cy="5542537"/>
          </a:xfrm>
        </p:spPr>
        <p:txBody>
          <a:bodyPr/>
          <a:lstStyle/>
          <a:p>
            <a:pPr marL="0" indent="0">
              <a:buNone/>
            </a:pPr>
            <a:r>
              <a:rPr lang="en-AU" sz="2400" dirty="0"/>
              <a:t>Suppose we only ever see Bob when it’s sunny out. And 70% of the time he’s wearing a hat. Can we conclude that there’s a correlation between Bob’s waring a hat and it being sunny?</a:t>
            </a:r>
          </a:p>
          <a:p>
            <a:pPr marL="0" indent="0">
              <a:buNone/>
            </a:pPr>
            <a:r>
              <a:rPr lang="en-AU" sz="2400" dirty="0"/>
              <a:t>No! What if Bob wears a hat 70% of the time no matter the weather!</a:t>
            </a:r>
          </a:p>
          <a:p>
            <a:pPr marL="0" indent="0">
              <a:buNone/>
            </a:pPr>
            <a:endParaRPr lang="en-AU" dirty="0"/>
          </a:p>
          <a:p>
            <a:pPr marL="0" indent="0">
              <a:buNone/>
            </a:pPr>
            <a:endParaRPr lang="en-AU" dirty="0"/>
          </a:p>
        </p:txBody>
      </p:sp>
      <p:pic>
        <p:nvPicPr>
          <p:cNvPr id="6" name="Picture 5">
            <a:extLst>
              <a:ext uri="{FF2B5EF4-FFF2-40B4-BE49-F238E27FC236}">
                <a16:creationId xmlns:a16="http://schemas.microsoft.com/office/drawing/2014/main" id="{C6A56910-0DDE-479C-8430-AF668BECA560}"/>
              </a:ext>
            </a:extLst>
          </p:cNvPr>
          <p:cNvPicPr>
            <a:picLocks noChangeAspect="1"/>
          </p:cNvPicPr>
          <p:nvPr/>
        </p:nvPicPr>
        <p:blipFill>
          <a:blip r:embed="rId3"/>
          <a:stretch>
            <a:fillRect/>
          </a:stretch>
        </p:blipFill>
        <p:spPr>
          <a:xfrm>
            <a:off x="765563" y="2612306"/>
            <a:ext cx="2580118" cy="3468356"/>
          </a:xfrm>
          <a:prstGeom prst="rect">
            <a:avLst/>
          </a:prstGeom>
        </p:spPr>
      </p:pic>
      <p:graphicFrame>
        <p:nvGraphicFramePr>
          <p:cNvPr id="7" name="Content Placeholder 4">
            <a:extLst>
              <a:ext uri="{FF2B5EF4-FFF2-40B4-BE49-F238E27FC236}">
                <a16:creationId xmlns:a16="http://schemas.microsoft.com/office/drawing/2014/main" id="{7CB71BBE-999E-4640-9D00-E5B4A5532DCB}"/>
              </a:ext>
            </a:extLst>
          </p:cNvPr>
          <p:cNvGraphicFramePr>
            <a:graphicFrameLocks/>
          </p:cNvGraphicFramePr>
          <p:nvPr/>
        </p:nvGraphicFramePr>
        <p:xfrm>
          <a:off x="3496406" y="3619483"/>
          <a:ext cx="7627119" cy="1385097"/>
        </p:xfrm>
        <a:graphic>
          <a:graphicData uri="http://schemas.openxmlformats.org/drawingml/2006/table">
            <a:tbl>
              <a:tblPr firstRow="1" bandRow="1">
                <a:tableStyleId>{5C22544A-7EE6-4342-B048-85BDC9FD1C3A}</a:tableStyleId>
              </a:tblPr>
              <a:tblGrid>
                <a:gridCol w="2032633">
                  <a:extLst>
                    <a:ext uri="{9D8B030D-6E8A-4147-A177-3AD203B41FA5}">
                      <a16:colId xmlns:a16="http://schemas.microsoft.com/office/drawing/2014/main" val="126256908"/>
                    </a:ext>
                  </a:extLst>
                </a:gridCol>
                <a:gridCol w="2549837">
                  <a:extLst>
                    <a:ext uri="{9D8B030D-6E8A-4147-A177-3AD203B41FA5}">
                      <a16:colId xmlns:a16="http://schemas.microsoft.com/office/drawing/2014/main" val="3932171003"/>
                    </a:ext>
                  </a:extLst>
                </a:gridCol>
                <a:gridCol w="3044649">
                  <a:extLst>
                    <a:ext uri="{9D8B030D-6E8A-4147-A177-3AD203B41FA5}">
                      <a16:colId xmlns:a16="http://schemas.microsoft.com/office/drawing/2014/main" val="1581192578"/>
                    </a:ext>
                  </a:extLst>
                </a:gridCol>
              </a:tblGrid>
              <a:tr h="624438">
                <a:tc>
                  <a:txBody>
                    <a:bodyPr/>
                    <a:lstStyle/>
                    <a:p>
                      <a:endParaRPr lang="en-AU" sz="2300" dirty="0"/>
                    </a:p>
                  </a:txBody>
                  <a:tcPr marL="58512" marR="58512" marT="29256" marB="29256" anchor="ctr"/>
                </a:tc>
                <a:tc>
                  <a:txBody>
                    <a:bodyPr/>
                    <a:lstStyle/>
                    <a:p>
                      <a:r>
                        <a:rPr lang="en-AU" sz="2300" dirty="0"/>
                        <a:t>Wearing a hat</a:t>
                      </a:r>
                    </a:p>
                  </a:txBody>
                  <a:tcPr marL="58512" marR="58512" marT="29256" marB="29256" anchor="ctr"/>
                </a:tc>
                <a:tc>
                  <a:txBody>
                    <a:bodyPr/>
                    <a:lstStyle/>
                    <a:p>
                      <a:r>
                        <a:rPr lang="en-AU" sz="2300" dirty="0"/>
                        <a:t>Not wearing a hat</a:t>
                      </a:r>
                    </a:p>
                  </a:txBody>
                  <a:tcPr marL="58512" marR="58512" marT="29256" marB="29256" anchor="ctr"/>
                </a:tc>
                <a:extLst>
                  <a:ext uri="{0D108BD9-81ED-4DB2-BD59-A6C34878D82A}">
                    <a16:rowId xmlns:a16="http://schemas.microsoft.com/office/drawing/2014/main" val="2520931421"/>
                  </a:ext>
                </a:extLst>
              </a:tr>
              <a:tr h="760659">
                <a:tc>
                  <a:txBody>
                    <a:bodyPr/>
                    <a:lstStyle/>
                    <a:p>
                      <a:r>
                        <a:rPr lang="en-AU" sz="2300" dirty="0"/>
                        <a:t>Sunny</a:t>
                      </a:r>
                    </a:p>
                  </a:txBody>
                  <a:tcPr marL="58512" marR="58512" marT="29256" marB="29256"/>
                </a:tc>
                <a:tc>
                  <a:txBody>
                    <a:bodyPr/>
                    <a:lstStyle/>
                    <a:p>
                      <a:r>
                        <a:rPr lang="en-AU" sz="2300" dirty="0">
                          <a:solidFill>
                            <a:schemeClr val="tx1"/>
                          </a:solidFill>
                        </a:rPr>
                        <a:t>70%</a:t>
                      </a:r>
                    </a:p>
                  </a:txBody>
                  <a:tcPr marL="58512" marR="58512" marT="29256" marB="29256"/>
                </a:tc>
                <a:tc>
                  <a:txBody>
                    <a:bodyPr/>
                    <a:lstStyle/>
                    <a:p>
                      <a:r>
                        <a:rPr lang="en-AU" sz="2300" dirty="0"/>
                        <a:t>30%</a:t>
                      </a:r>
                    </a:p>
                  </a:txBody>
                  <a:tcPr marL="58512" marR="58512" marT="29256" marB="29256"/>
                </a:tc>
                <a:extLst>
                  <a:ext uri="{0D108BD9-81ED-4DB2-BD59-A6C34878D82A}">
                    <a16:rowId xmlns:a16="http://schemas.microsoft.com/office/drawing/2014/main" val="2543027520"/>
                  </a:ext>
                </a:extLst>
              </a:tr>
            </a:tbl>
          </a:graphicData>
        </a:graphic>
      </p:graphicFrame>
      <p:sp>
        <p:nvSpPr>
          <p:cNvPr id="4" name="TextBox 3">
            <a:extLst>
              <a:ext uri="{FF2B5EF4-FFF2-40B4-BE49-F238E27FC236}">
                <a16:creationId xmlns:a16="http://schemas.microsoft.com/office/drawing/2014/main" id="{B8514E1C-53F8-9E15-EC69-7C14B9751250}"/>
              </a:ext>
            </a:extLst>
          </p:cNvPr>
          <p:cNvSpPr txBox="1"/>
          <p:nvPr/>
        </p:nvSpPr>
        <p:spPr>
          <a:xfrm>
            <a:off x="3345681" y="5433708"/>
            <a:ext cx="6094428" cy="369332"/>
          </a:xfrm>
          <a:prstGeom prst="rect">
            <a:avLst/>
          </a:prstGeom>
          <a:noFill/>
        </p:spPr>
        <p:txBody>
          <a:bodyPr wrap="square">
            <a:spAutoFit/>
          </a:bodyPr>
          <a:lstStyle/>
          <a:p>
            <a:r>
              <a:rPr lang="en-AU" sz="1800" dirty="0">
                <a:latin typeface="Avenir Book" panose="02000503020000020003" pitchFamily="2" charset="0"/>
              </a:rPr>
              <a:t>We’ve neglected the </a:t>
            </a:r>
            <a:r>
              <a:rPr lang="en-AU" sz="1800" b="1" u="sng" dirty="0">
                <a:latin typeface="Avenir Book" panose="02000503020000020003" pitchFamily="2" charset="0"/>
              </a:rPr>
              <a:t>base rate</a:t>
            </a:r>
            <a:r>
              <a:rPr lang="en-AU" sz="1800" dirty="0">
                <a:latin typeface="Avenir Book" panose="02000503020000020003" pitchFamily="2" charset="0"/>
              </a:rPr>
              <a:t> at which Bob wears hats. </a:t>
            </a:r>
          </a:p>
        </p:txBody>
      </p:sp>
    </p:spTree>
    <p:extLst>
      <p:ext uri="{BB962C8B-B14F-4D97-AF65-F5344CB8AC3E}">
        <p14:creationId xmlns:p14="http://schemas.microsoft.com/office/powerpoint/2010/main" val="329583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A56910-0DDE-479C-8430-AF668BECA560}"/>
              </a:ext>
            </a:extLst>
          </p:cNvPr>
          <p:cNvPicPr>
            <a:picLocks noChangeAspect="1"/>
          </p:cNvPicPr>
          <p:nvPr/>
        </p:nvPicPr>
        <p:blipFill>
          <a:blip r:embed="rId3"/>
          <a:stretch>
            <a:fillRect/>
          </a:stretch>
        </p:blipFill>
        <p:spPr>
          <a:xfrm>
            <a:off x="765563" y="2612306"/>
            <a:ext cx="2580118" cy="3468356"/>
          </a:xfrm>
          <a:prstGeom prst="rect">
            <a:avLst/>
          </a:prstGeom>
        </p:spPr>
      </p:pic>
      <p:graphicFrame>
        <p:nvGraphicFramePr>
          <p:cNvPr id="7" name="Content Placeholder 4">
            <a:extLst>
              <a:ext uri="{FF2B5EF4-FFF2-40B4-BE49-F238E27FC236}">
                <a16:creationId xmlns:a16="http://schemas.microsoft.com/office/drawing/2014/main" id="{7CB71BBE-999E-4640-9D00-E5B4A5532DCB}"/>
              </a:ext>
            </a:extLst>
          </p:cNvPr>
          <p:cNvGraphicFramePr>
            <a:graphicFrameLocks/>
          </p:cNvGraphicFramePr>
          <p:nvPr>
            <p:extLst>
              <p:ext uri="{D42A27DB-BD31-4B8C-83A1-F6EECF244321}">
                <p14:modId xmlns:p14="http://schemas.microsoft.com/office/powerpoint/2010/main" val="3851902898"/>
              </p:ext>
            </p:extLst>
          </p:nvPr>
        </p:nvGraphicFramePr>
        <p:xfrm>
          <a:off x="3496406" y="3619483"/>
          <a:ext cx="7627119" cy="2280870"/>
        </p:xfrm>
        <a:graphic>
          <a:graphicData uri="http://schemas.openxmlformats.org/drawingml/2006/table">
            <a:tbl>
              <a:tblPr firstRow="1" bandRow="1">
                <a:tableStyleId>{5C22544A-7EE6-4342-B048-85BDC9FD1C3A}</a:tableStyleId>
              </a:tblPr>
              <a:tblGrid>
                <a:gridCol w="2032633">
                  <a:extLst>
                    <a:ext uri="{9D8B030D-6E8A-4147-A177-3AD203B41FA5}">
                      <a16:colId xmlns:a16="http://schemas.microsoft.com/office/drawing/2014/main" val="126256908"/>
                    </a:ext>
                  </a:extLst>
                </a:gridCol>
                <a:gridCol w="2549837">
                  <a:extLst>
                    <a:ext uri="{9D8B030D-6E8A-4147-A177-3AD203B41FA5}">
                      <a16:colId xmlns:a16="http://schemas.microsoft.com/office/drawing/2014/main" val="3932171003"/>
                    </a:ext>
                  </a:extLst>
                </a:gridCol>
                <a:gridCol w="3044649">
                  <a:extLst>
                    <a:ext uri="{9D8B030D-6E8A-4147-A177-3AD203B41FA5}">
                      <a16:colId xmlns:a16="http://schemas.microsoft.com/office/drawing/2014/main" val="1581192578"/>
                    </a:ext>
                  </a:extLst>
                </a:gridCol>
              </a:tblGrid>
              <a:tr h="624438">
                <a:tc>
                  <a:txBody>
                    <a:bodyPr/>
                    <a:lstStyle/>
                    <a:p>
                      <a:endParaRPr lang="en-AU" sz="2300" dirty="0"/>
                    </a:p>
                  </a:txBody>
                  <a:tcPr marL="58512" marR="58512" marT="29256" marB="29256" anchor="ctr"/>
                </a:tc>
                <a:tc>
                  <a:txBody>
                    <a:bodyPr/>
                    <a:lstStyle/>
                    <a:p>
                      <a:r>
                        <a:rPr lang="en-AU" sz="2300" dirty="0"/>
                        <a:t>Probability of Bob wearing a hat</a:t>
                      </a:r>
                    </a:p>
                  </a:txBody>
                  <a:tcPr marL="58512" marR="58512" marT="29256" marB="29256" anchor="ctr"/>
                </a:tc>
                <a:tc>
                  <a:txBody>
                    <a:bodyPr/>
                    <a:lstStyle/>
                    <a:p>
                      <a:r>
                        <a:rPr lang="en-AU" sz="2300" dirty="0"/>
                        <a:t>Probability of Bob not wearing a hat</a:t>
                      </a:r>
                    </a:p>
                  </a:txBody>
                  <a:tcPr marL="58512" marR="58512" marT="29256" marB="29256" anchor="ctr"/>
                </a:tc>
                <a:extLst>
                  <a:ext uri="{0D108BD9-81ED-4DB2-BD59-A6C34878D82A}">
                    <a16:rowId xmlns:a16="http://schemas.microsoft.com/office/drawing/2014/main" val="2520931421"/>
                  </a:ext>
                </a:extLst>
              </a:tr>
              <a:tr h="760659">
                <a:tc>
                  <a:txBody>
                    <a:bodyPr/>
                    <a:lstStyle/>
                    <a:p>
                      <a:r>
                        <a:rPr lang="en-AU" sz="2300" dirty="0"/>
                        <a:t>Sunny</a:t>
                      </a:r>
                    </a:p>
                  </a:txBody>
                  <a:tcPr marL="58512" marR="58512" marT="29256" marB="29256"/>
                </a:tc>
                <a:tc>
                  <a:txBody>
                    <a:bodyPr/>
                    <a:lstStyle/>
                    <a:p>
                      <a:r>
                        <a:rPr lang="en-AU" sz="2300" dirty="0">
                          <a:solidFill>
                            <a:schemeClr val="accent3"/>
                          </a:solidFill>
                        </a:rPr>
                        <a:t>70%</a:t>
                      </a:r>
                    </a:p>
                  </a:txBody>
                  <a:tcPr marL="58512" marR="58512" marT="29256" marB="29256"/>
                </a:tc>
                <a:tc>
                  <a:txBody>
                    <a:bodyPr/>
                    <a:lstStyle/>
                    <a:p>
                      <a:r>
                        <a:rPr lang="en-AU" sz="2300" dirty="0"/>
                        <a:t>30%</a:t>
                      </a:r>
                    </a:p>
                  </a:txBody>
                  <a:tcPr marL="58512" marR="58512" marT="29256" marB="29256"/>
                </a:tc>
                <a:extLst>
                  <a:ext uri="{0D108BD9-81ED-4DB2-BD59-A6C34878D82A}">
                    <a16:rowId xmlns:a16="http://schemas.microsoft.com/office/drawing/2014/main" val="2543027520"/>
                  </a:ext>
                </a:extLst>
              </a:tr>
              <a:tr h="760659">
                <a:tc>
                  <a:txBody>
                    <a:bodyPr/>
                    <a:lstStyle/>
                    <a:p>
                      <a:r>
                        <a:rPr lang="en-AU" sz="2300" dirty="0"/>
                        <a:t>Not Sunny</a:t>
                      </a:r>
                    </a:p>
                  </a:txBody>
                  <a:tcPr marL="58512" marR="58512" marT="29256" marB="29256"/>
                </a:tc>
                <a:tc>
                  <a:txBody>
                    <a:bodyPr/>
                    <a:lstStyle/>
                    <a:p>
                      <a:r>
                        <a:rPr lang="en-AU" sz="2300" dirty="0">
                          <a:solidFill>
                            <a:schemeClr val="accent3"/>
                          </a:solidFill>
                        </a:rPr>
                        <a:t>0%</a:t>
                      </a:r>
                    </a:p>
                  </a:txBody>
                  <a:tcPr marL="58512" marR="58512" marT="29256" marB="29256"/>
                </a:tc>
                <a:tc>
                  <a:txBody>
                    <a:bodyPr/>
                    <a:lstStyle/>
                    <a:p>
                      <a:r>
                        <a:rPr lang="en-AU" sz="2300" dirty="0"/>
                        <a:t>100%</a:t>
                      </a:r>
                    </a:p>
                  </a:txBody>
                  <a:tcPr marL="58512" marR="58512" marT="29256" marB="29256"/>
                </a:tc>
                <a:extLst>
                  <a:ext uri="{0D108BD9-81ED-4DB2-BD59-A6C34878D82A}">
                    <a16:rowId xmlns:a16="http://schemas.microsoft.com/office/drawing/2014/main" val="3507703686"/>
                  </a:ext>
                </a:extLst>
              </a:tr>
            </a:tbl>
          </a:graphicData>
        </a:graphic>
      </p:graphicFrame>
      <p:sp>
        <p:nvSpPr>
          <p:cNvPr id="8" name="TextBox 7">
            <a:extLst>
              <a:ext uri="{FF2B5EF4-FFF2-40B4-BE49-F238E27FC236}">
                <a16:creationId xmlns:a16="http://schemas.microsoft.com/office/drawing/2014/main" id="{1FFD2326-9DC2-151C-BF40-8CF35D1D880F}"/>
              </a:ext>
            </a:extLst>
          </p:cNvPr>
          <p:cNvSpPr txBox="1"/>
          <p:nvPr/>
        </p:nvSpPr>
        <p:spPr>
          <a:xfrm>
            <a:off x="3496406" y="1318662"/>
            <a:ext cx="7627118" cy="1569660"/>
          </a:xfrm>
          <a:prstGeom prst="rect">
            <a:avLst/>
          </a:prstGeom>
          <a:noFill/>
        </p:spPr>
        <p:txBody>
          <a:bodyPr wrap="square">
            <a:spAutoFit/>
          </a:bodyPr>
          <a:lstStyle/>
          <a:p>
            <a:r>
              <a:rPr lang="en-AU" sz="2400" dirty="0">
                <a:latin typeface="Avenir Book" panose="02000503020000020003" pitchFamily="2" charset="0"/>
              </a:rPr>
              <a:t>Remember, to say there is a positive correlation between </a:t>
            </a:r>
            <a:r>
              <a:rPr lang="en-AU" sz="2400" b="1" i="1" dirty="0">
                <a:latin typeface="Avenir Book" panose="02000503020000020003" pitchFamily="2" charset="0"/>
              </a:rPr>
              <a:t>A</a:t>
            </a:r>
            <a:r>
              <a:rPr lang="en-AU" sz="2400" dirty="0">
                <a:latin typeface="Avenir Book" panose="02000503020000020003" pitchFamily="2" charset="0"/>
              </a:rPr>
              <a:t> and </a:t>
            </a:r>
            <a:r>
              <a:rPr lang="en-AU" sz="2400" b="1" i="1" dirty="0">
                <a:latin typeface="Avenir Book" panose="02000503020000020003" pitchFamily="2" charset="0"/>
              </a:rPr>
              <a:t>B</a:t>
            </a:r>
            <a:r>
              <a:rPr lang="en-AU" sz="2400" dirty="0">
                <a:latin typeface="Avenir Book" panose="02000503020000020003" pitchFamily="2" charset="0"/>
              </a:rPr>
              <a:t> is to say that </a:t>
            </a:r>
            <a:r>
              <a:rPr lang="en-AU" sz="2400" b="1" i="1" dirty="0">
                <a:latin typeface="Avenir Book" panose="02000503020000020003" pitchFamily="2" charset="0"/>
              </a:rPr>
              <a:t>B</a:t>
            </a:r>
            <a:r>
              <a:rPr lang="en-AU" sz="2400" dirty="0">
                <a:latin typeface="Avenir Book" panose="02000503020000020003" pitchFamily="2" charset="0"/>
              </a:rPr>
              <a:t> is </a:t>
            </a:r>
            <a:r>
              <a:rPr lang="en-AU" sz="2400" dirty="0">
                <a:solidFill>
                  <a:srgbClr val="FF0000"/>
                </a:solidFill>
                <a:latin typeface="Avenir Book" panose="02000503020000020003" pitchFamily="2" charset="0"/>
              </a:rPr>
              <a:t>more</a:t>
            </a:r>
            <a:r>
              <a:rPr lang="en-AU" sz="2400" dirty="0">
                <a:latin typeface="Avenir Book" panose="02000503020000020003" pitchFamily="2" charset="0"/>
              </a:rPr>
              <a:t> likely to occur if </a:t>
            </a:r>
            <a:r>
              <a:rPr lang="en-AU" sz="2400" b="1" i="1" dirty="0">
                <a:latin typeface="Avenir Book" panose="02000503020000020003" pitchFamily="2" charset="0"/>
              </a:rPr>
              <a:t>A</a:t>
            </a:r>
            <a:r>
              <a:rPr lang="en-AU" sz="2400" dirty="0">
                <a:latin typeface="Avenir Book" panose="02000503020000020003" pitchFamily="2" charset="0"/>
              </a:rPr>
              <a:t> occurs </a:t>
            </a:r>
            <a:r>
              <a:rPr lang="en-AU" sz="2400" b="1" u="sng" dirty="0">
                <a:solidFill>
                  <a:srgbClr val="FF0000"/>
                </a:solidFill>
                <a:latin typeface="Avenir Book" panose="02000503020000020003" pitchFamily="2" charset="0"/>
              </a:rPr>
              <a:t>than if A does not occur.</a:t>
            </a:r>
          </a:p>
        </p:txBody>
      </p:sp>
    </p:spTree>
    <p:extLst>
      <p:ext uri="{BB962C8B-B14F-4D97-AF65-F5344CB8AC3E}">
        <p14:creationId xmlns:p14="http://schemas.microsoft.com/office/powerpoint/2010/main" val="1018795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4CEF-631A-494A-81C9-5395AC34D79E}"/>
              </a:ext>
            </a:extLst>
          </p:cNvPr>
          <p:cNvSpPr>
            <a:spLocks noGrp="1"/>
          </p:cNvSpPr>
          <p:nvPr>
            <p:ph type="title"/>
          </p:nvPr>
        </p:nvSpPr>
        <p:spPr/>
        <p:txBody>
          <a:bodyPr/>
          <a:lstStyle/>
          <a:p>
            <a:r>
              <a:rPr lang="en-AU" dirty="0"/>
              <a:t>Lesson 8.3</a:t>
            </a:r>
          </a:p>
        </p:txBody>
      </p:sp>
      <p:sp>
        <p:nvSpPr>
          <p:cNvPr id="4" name="Text Placeholder 3">
            <a:extLst>
              <a:ext uri="{FF2B5EF4-FFF2-40B4-BE49-F238E27FC236}">
                <a16:creationId xmlns:a16="http://schemas.microsoft.com/office/drawing/2014/main" id="{64591D6C-E391-BE4A-BEE7-725B723EC5CE}"/>
              </a:ext>
            </a:extLst>
          </p:cNvPr>
          <p:cNvSpPr>
            <a:spLocks noGrp="1"/>
          </p:cNvSpPr>
          <p:nvPr>
            <p:ph type="body" idx="1"/>
          </p:nvPr>
        </p:nvSpPr>
        <p:spPr/>
        <p:txBody>
          <a:bodyPr>
            <a:normAutofit/>
          </a:bodyPr>
          <a:lstStyle/>
          <a:p>
            <a:r>
              <a:rPr lang="en-AU" sz="2800" dirty="0">
                <a:solidFill>
                  <a:srgbClr val="FF0000"/>
                </a:solidFill>
              </a:rPr>
              <a:t>Controlled experiments</a:t>
            </a:r>
          </a:p>
        </p:txBody>
      </p:sp>
    </p:spTree>
    <p:extLst>
      <p:ext uri="{BB962C8B-B14F-4D97-AF65-F5344CB8AC3E}">
        <p14:creationId xmlns:p14="http://schemas.microsoft.com/office/powerpoint/2010/main" val="761936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5C93-F0D1-007B-65E4-4578B1D69369}"/>
              </a:ext>
            </a:extLst>
          </p:cNvPr>
          <p:cNvSpPr>
            <a:spLocks noGrp="1"/>
          </p:cNvSpPr>
          <p:nvPr>
            <p:ph type="title"/>
          </p:nvPr>
        </p:nvSpPr>
        <p:spPr/>
        <p:txBody>
          <a:bodyPr/>
          <a:lstStyle/>
          <a:p>
            <a:pPr marL="0" indent="0"/>
            <a:r>
              <a:rPr lang="en-AU" dirty="0"/>
              <a:t>Arguments for causal </a:t>
            </a:r>
            <a:r>
              <a:rPr lang="en-AU" dirty="0">
                <a:solidFill>
                  <a:srgbClr val="FF0000"/>
                </a:solidFill>
              </a:rPr>
              <a:t>generalisations</a:t>
            </a:r>
          </a:p>
        </p:txBody>
      </p:sp>
      <p:sp>
        <p:nvSpPr>
          <p:cNvPr id="3" name="Content Placeholder 2">
            <a:extLst>
              <a:ext uri="{FF2B5EF4-FFF2-40B4-BE49-F238E27FC236}">
                <a16:creationId xmlns:a16="http://schemas.microsoft.com/office/drawing/2014/main" id="{70E95CB1-224F-D68D-6E12-6B6A28AE6FE8}"/>
              </a:ext>
            </a:extLst>
          </p:cNvPr>
          <p:cNvSpPr>
            <a:spLocks noGrp="1"/>
          </p:cNvSpPr>
          <p:nvPr>
            <p:ph idx="1"/>
          </p:nvPr>
        </p:nvSpPr>
        <p:spPr/>
        <p:txBody>
          <a:bodyPr/>
          <a:lstStyle/>
          <a:p>
            <a:pPr marL="514350" indent="-514350">
              <a:buAutoNum type="arabicPeriod"/>
            </a:pPr>
            <a:r>
              <a:rPr lang="en-AU" b="1" dirty="0"/>
              <a:t>A</a:t>
            </a:r>
            <a:r>
              <a:rPr lang="en-AU" dirty="0"/>
              <a:t> and</a:t>
            </a:r>
            <a:r>
              <a:rPr lang="en-AU" b="1" dirty="0"/>
              <a:t> B </a:t>
            </a:r>
            <a:r>
              <a:rPr lang="en-AU" dirty="0"/>
              <a:t>are correlated.</a:t>
            </a:r>
          </a:p>
          <a:p>
            <a:pPr marL="514350" indent="-514350">
              <a:buAutoNum type="arabicPeriod"/>
            </a:pPr>
            <a:r>
              <a:rPr lang="en-AU" dirty="0"/>
              <a:t>The best explanation of this correlation is that </a:t>
            </a:r>
            <a:r>
              <a:rPr lang="en-AU" b="1" dirty="0"/>
              <a:t>A </a:t>
            </a:r>
            <a:r>
              <a:rPr lang="en-AU" dirty="0"/>
              <a:t>causes </a:t>
            </a:r>
            <a:r>
              <a:rPr lang="en-AU" b="1" dirty="0"/>
              <a:t>B</a:t>
            </a:r>
            <a:r>
              <a:rPr lang="en-AU" dirty="0"/>
              <a:t>.</a:t>
            </a:r>
          </a:p>
          <a:p>
            <a:pPr marL="0" indent="0">
              <a:buNone/>
            </a:pPr>
            <a:r>
              <a:rPr lang="en-AU" b="1" dirty="0"/>
              <a:t>Therefore,</a:t>
            </a:r>
          </a:p>
          <a:p>
            <a:pPr marL="0" indent="0">
              <a:buNone/>
            </a:pPr>
            <a:r>
              <a:rPr lang="en-AU" dirty="0"/>
              <a:t>C. </a:t>
            </a:r>
            <a:r>
              <a:rPr lang="en-AU" b="1" dirty="0"/>
              <a:t>A</a:t>
            </a:r>
            <a:r>
              <a:rPr lang="en-AU" dirty="0"/>
              <a:t> causes </a:t>
            </a:r>
            <a:r>
              <a:rPr lang="en-AU" b="1" dirty="0"/>
              <a:t>B</a:t>
            </a:r>
            <a:r>
              <a:rPr lang="en-AU" dirty="0"/>
              <a:t>.</a:t>
            </a:r>
          </a:p>
          <a:p>
            <a:pPr marL="0" indent="0">
              <a:buNone/>
            </a:pPr>
            <a:endParaRPr lang="en-AU" dirty="0"/>
          </a:p>
          <a:p>
            <a:pPr marL="0" indent="0">
              <a:buNone/>
            </a:pPr>
            <a:r>
              <a:rPr lang="en-AU" dirty="0"/>
              <a:t>Scientists have developed one way of determining whether both (1) and (2) are true</a:t>
            </a:r>
            <a:r>
              <a:rPr lang="en-AU"/>
              <a:t>, namely, </a:t>
            </a:r>
            <a:r>
              <a:rPr lang="en-AU" b="1" dirty="0">
                <a:solidFill>
                  <a:srgbClr val="FF0000"/>
                </a:solidFill>
              </a:rPr>
              <a:t>controlled experiments</a:t>
            </a:r>
            <a:r>
              <a:rPr lang="en-AU" dirty="0"/>
              <a:t>.</a:t>
            </a:r>
          </a:p>
        </p:txBody>
      </p:sp>
    </p:spTree>
    <p:extLst>
      <p:ext uri="{BB962C8B-B14F-4D97-AF65-F5344CB8AC3E}">
        <p14:creationId xmlns:p14="http://schemas.microsoft.com/office/powerpoint/2010/main" val="3086589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958C-F9E4-457C-BD39-C21194EA1312}"/>
              </a:ext>
            </a:extLst>
          </p:cNvPr>
          <p:cNvSpPr>
            <a:spLocks noGrp="1"/>
          </p:cNvSpPr>
          <p:nvPr>
            <p:ph type="title"/>
          </p:nvPr>
        </p:nvSpPr>
        <p:spPr/>
        <p:txBody>
          <a:bodyPr/>
          <a:lstStyle/>
          <a:p>
            <a:r>
              <a:rPr lang="en-AU" dirty="0"/>
              <a:t>Interventions</a:t>
            </a:r>
          </a:p>
        </p:txBody>
      </p:sp>
      <p:grpSp>
        <p:nvGrpSpPr>
          <p:cNvPr id="4" name="Group 3">
            <a:extLst>
              <a:ext uri="{FF2B5EF4-FFF2-40B4-BE49-F238E27FC236}">
                <a16:creationId xmlns:a16="http://schemas.microsoft.com/office/drawing/2014/main" id="{1B8778C8-046E-4DA6-A176-1449F4096203}"/>
              </a:ext>
            </a:extLst>
          </p:cNvPr>
          <p:cNvGrpSpPr/>
          <p:nvPr/>
        </p:nvGrpSpPr>
        <p:grpSpPr>
          <a:xfrm>
            <a:off x="1410787" y="2480552"/>
            <a:ext cx="9370424" cy="2161294"/>
            <a:chOff x="1410787" y="2480552"/>
            <a:chExt cx="9370424" cy="2161294"/>
          </a:xfrm>
        </p:grpSpPr>
        <p:cxnSp>
          <p:nvCxnSpPr>
            <p:cNvPr id="5" name="Straight Arrow Connector 4">
              <a:extLst>
                <a:ext uri="{FF2B5EF4-FFF2-40B4-BE49-F238E27FC236}">
                  <a16:creationId xmlns:a16="http://schemas.microsoft.com/office/drawing/2014/main" id="{2DDE3A67-A4A1-45D7-9A1A-466CAA1ED05E}"/>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499323-86AA-42CD-A1E1-D272C464577A}"/>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8" name="Picture 7" descr="A picture containing drawing&#10;&#10;Description automatically generated">
              <a:extLst>
                <a:ext uri="{FF2B5EF4-FFF2-40B4-BE49-F238E27FC236}">
                  <a16:creationId xmlns:a16="http://schemas.microsoft.com/office/drawing/2014/main" id="{496DD90D-DA38-495C-83A4-B0E0C813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0" name="Picture 9" descr="A picture containing drawing&#10;&#10;Description automatically generated">
              <a:extLst>
                <a:ext uri="{FF2B5EF4-FFF2-40B4-BE49-F238E27FC236}">
                  <a16:creationId xmlns:a16="http://schemas.microsoft.com/office/drawing/2014/main" id="{62D1B4D9-92DF-4CCD-84CF-B618A0DD5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2" name="Straight Connector 11">
              <a:extLst>
                <a:ext uri="{FF2B5EF4-FFF2-40B4-BE49-F238E27FC236}">
                  <a16:creationId xmlns:a16="http://schemas.microsoft.com/office/drawing/2014/main" id="{FE623C1D-E678-4F45-9524-DA1768D35492}"/>
                </a:ext>
              </a:extLst>
            </p:cNvPr>
            <p:cNvCxnSpPr>
              <a:cxnSpLocks/>
              <a:endCxn id="10"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A7FBB9-7D4F-4DD5-8DB3-76FBDA51DE58}"/>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B5BCDC58-FD70-4960-ABE5-2BD222442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7" name="Straight Connector 16">
              <a:extLst>
                <a:ext uri="{FF2B5EF4-FFF2-40B4-BE49-F238E27FC236}">
                  <a16:creationId xmlns:a16="http://schemas.microsoft.com/office/drawing/2014/main" id="{CEF2F849-A5E0-4FC1-948B-B3CB02BFF86E}"/>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3" name="Oval 2">
            <a:extLst>
              <a:ext uri="{FF2B5EF4-FFF2-40B4-BE49-F238E27FC236}">
                <a16:creationId xmlns:a16="http://schemas.microsoft.com/office/drawing/2014/main" id="{732893D8-0EE8-C230-96DB-1A9B866D195A}"/>
              </a:ext>
            </a:extLst>
          </p:cNvPr>
          <p:cNvSpPr/>
          <p:nvPr/>
        </p:nvSpPr>
        <p:spPr>
          <a:xfrm>
            <a:off x="3566325" y="3118817"/>
            <a:ext cx="1357163" cy="13289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a:extLst>
              <a:ext uri="{FF2B5EF4-FFF2-40B4-BE49-F238E27FC236}">
                <a16:creationId xmlns:a16="http://schemas.microsoft.com/office/drawing/2014/main" id="{EE8E830A-0494-4989-5F1D-767DF50E0E0C}"/>
              </a:ext>
            </a:extLst>
          </p:cNvPr>
          <p:cNvCxnSpPr>
            <a:cxnSpLocks/>
            <a:endCxn id="3" idx="4"/>
          </p:cNvCxnSpPr>
          <p:nvPr/>
        </p:nvCxnSpPr>
        <p:spPr>
          <a:xfrm flipV="1">
            <a:off x="3924691" y="4447786"/>
            <a:ext cx="320216" cy="9519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0D2846-FBF9-BE4A-85EF-450977341AFE}"/>
              </a:ext>
            </a:extLst>
          </p:cNvPr>
          <p:cNvSpPr txBox="1"/>
          <p:nvPr/>
        </p:nvSpPr>
        <p:spPr>
          <a:xfrm>
            <a:off x="3047198" y="5501737"/>
            <a:ext cx="6097604" cy="369332"/>
          </a:xfrm>
          <a:prstGeom prst="rect">
            <a:avLst/>
          </a:prstGeom>
          <a:noFill/>
        </p:spPr>
        <p:txBody>
          <a:bodyPr wrap="square">
            <a:spAutoFit/>
          </a:bodyPr>
          <a:lstStyle/>
          <a:p>
            <a:r>
              <a:rPr lang="en-AU" dirty="0">
                <a:latin typeface="Avenir Book" panose="02000503020000020003" pitchFamily="2" charset="0"/>
              </a:rPr>
              <a:t>Intervention</a:t>
            </a:r>
          </a:p>
        </p:txBody>
      </p:sp>
    </p:spTree>
    <p:extLst>
      <p:ext uri="{BB962C8B-B14F-4D97-AF65-F5344CB8AC3E}">
        <p14:creationId xmlns:p14="http://schemas.microsoft.com/office/powerpoint/2010/main" val="338670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B8778C8-046E-4DA6-A176-1449F4096203}"/>
              </a:ext>
            </a:extLst>
          </p:cNvPr>
          <p:cNvGrpSpPr/>
          <p:nvPr/>
        </p:nvGrpSpPr>
        <p:grpSpPr>
          <a:xfrm>
            <a:off x="838200" y="1690688"/>
            <a:ext cx="9370424" cy="2161294"/>
            <a:chOff x="1410787" y="2480552"/>
            <a:chExt cx="9370424" cy="2161294"/>
          </a:xfrm>
        </p:grpSpPr>
        <p:cxnSp>
          <p:nvCxnSpPr>
            <p:cNvPr id="5" name="Straight Arrow Connector 4">
              <a:extLst>
                <a:ext uri="{FF2B5EF4-FFF2-40B4-BE49-F238E27FC236}">
                  <a16:creationId xmlns:a16="http://schemas.microsoft.com/office/drawing/2014/main" id="{2DDE3A67-A4A1-45D7-9A1A-466CAA1ED05E}"/>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499323-86AA-42CD-A1E1-D272C464577A}"/>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8" name="Picture 7" descr="A picture containing drawing&#10;&#10;Description automatically generated">
              <a:extLst>
                <a:ext uri="{FF2B5EF4-FFF2-40B4-BE49-F238E27FC236}">
                  <a16:creationId xmlns:a16="http://schemas.microsoft.com/office/drawing/2014/main" id="{496DD90D-DA38-495C-83A4-B0E0C813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0" name="Picture 9" descr="A picture containing drawing&#10;&#10;Description automatically generated">
              <a:extLst>
                <a:ext uri="{FF2B5EF4-FFF2-40B4-BE49-F238E27FC236}">
                  <a16:creationId xmlns:a16="http://schemas.microsoft.com/office/drawing/2014/main" id="{62D1B4D9-92DF-4CCD-84CF-B618A0DD5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2" name="Straight Connector 11">
              <a:extLst>
                <a:ext uri="{FF2B5EF4-FFF2-40B4-BE49-F238E27FC236}">
                  <a16:creationId xmlns:a16="http://schemas.microsoft.com/office/drawing/2014/main" id="{FE623C1D-E678-4F45-9524-DA1768D35492}"/>
                </a:ext>
              </a:extLst>
            </p:cNvPr>
            <p:cNvCxnSpPr>
              <a:cxnSpLocks/>
              <a:endCxn id="10"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A7FBB9-7D4F-4DD5-8DB3-76FBDA51DE58}"/>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B5BCDC58-FD70-4960-ABE5-2BD222442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7" name="Straight Connector 16">
              <a:extLst>
                <a:ext uri="{FF2B5EF4-FFF2-40B4-BE49-F238E27FC236}">
                  <a16:creationId xmlns:a16="http://schemas.microsoft.com/office/drawing/2014/main" id="{CEF2F849-A5E0-4FC1-948B-B3CB02BFF86E}"/>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32FEAB46-AFB9-EAAC-AE1A-E29C498C44E2}"/>
              </a:ext>
            </a:extLst>
          </p:cNvPr>
          <p:cNvGrpSpPr/>
          <p:nvPr/>
        </p:nvGrpSpPr>
        <p:grpSpPr>
          <a:xfrm>
            <a:off x="990600" y="1843088"/>
            <a:ext cx="9370424" cy="2161294"/>
            <a:chOff x="1410787" y="2480552"/>
            <a:chExt cx="9370424" cy="2161294"/>
          </a:xfrm>
        </p:grpSpPr>
        <p:cxnSp>
          <p:nvCxnSpPr>
            <p:cNvPr id="11" name="Straight Arrow Connector 10">
              <a:extLst>
                <a:ext uri="{FF2B5EF4-FFF2-40B4-BE49-F238E27FC236}">
                  <a16:creationId xmlns:a16="http://schemas.microsoft.com/office/drawing/2014/main" id="{0E1BC045-D5F1-3921-9BB1-D4096792E727}"/>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CDBF516-3DD5-CD56-6CF6-B45FADE69079}"/>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15" name="Picture 14" descr="A picture containing drawing&#10;&#10;Description automatically generated">
              <a:extLst>
                <a:ext uri="{FF2B5EF4-FFF2-40B4-BE49-F238E27FC236}">
                  <a16:creationId xmlns:a16="http://schemas.microsoft.com/office/drawing/2014/main" id="{860E3AA2-24F9-8B42-D346-4DA42D986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8" name="Picture 17" descr="A picture containing drawing&#10;&#10;Description automatically generated">
              <a:extLst>
                <a:ext uri="{FF2B5EF4-FFF2-40B4-BE49-F238E27FC236}">
                  <a16:creationId xmlns:a16="http://schemas.microsoft.com/office/drawing/2014/main" id="{FB8EEF6C-8A86-E31D-05FB-A690E6639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9" name="Straight Connector 18">
              <a:extLst>
                <a:ext uri="{FF2B5EF4-FFF2-40B4-BE49-F238E27FC236}">
                  <a16:creationId xmlns:a16="http://schemas.microsoft.com/office/drawing/2014/main" id="{4CF5257E-C782-97F5-2509-0321EB55659F}"/>
                </a:ext>
              </a:extLst>
            </p:cNvPr>
            <p:cNvCxnSpPr>
              <a:cxnSpLocks/>
              <a:endCxn id="18"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D1C8D4-4CD5-99B1-D446-41A58D92828B}"/>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2" name="Picture 21" descr="A close up of a sign&#10;&#10;Description automatically generated">
              <a:extLst>
                <a:ext uri="{FF2B5EF4-FFF2-40B4-BE49-F238E27FC236}">
                  <a16:creationId xmlns:a16="http://schemas.microsoft.com/office/drawing/2014/main" id="{D71F3098-F821-02FF-95AE-42DF83BD6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23" name="Straight Connector 22">
              <a:extLst>
                <a:ext uri="{FF2B5EF4-FFF2-40B4-BE49-F238E27FC236}">
                  <a16:creationId xmlns:a16="http://schemas.microsoft.com/office/drawing/2014/main" id="{17D6BF45-CB82-CE45-F94F-E8CB531F6C06}"/>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C15D531-39AD-55B9-1DF5-42717D144A1A}"/>
              </a:ext>
            </a:extLst>
          </p:cNvPr>
          <p:cNvGrpSpPr/>
          <p:nvPr/>
        </p:nvGrpSpPr>
        <p:grpSpPr>
          <a:xfrm>
            <a:off x="1143000" y="1995488"/>
            <a:ext cx="9370424" cy="2161294"/>
            <a:chOff x="1410787" y="2480552"/>
            <a:chExt cx="9370424" cy="2161294"/>
          </a:xfrm>
        </p:grpSpPr>
        <p:cxnSp>
          <p:nvCxnSpPr>
            <p:cNvPr id="25" name="Straight Arrow Connector 24">
              <a:extLst>
                <a:ext uri="{FF2B5EF4-FFF2-40B4-BE49-F238E27FC236}">
                  <a16:creationId xmlns:a16="http://schemas.microsoft.com/office/drawing/2014/main" id="{6D48D5D5-AF67-3753-7A46-5B92C7020DCA}"/>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53C94F3-EAF5-CB99-5ECD-B2D5B57225A7}"/>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27" name="Picture 26" descr="A picture containing drawing&#10;&#10;Description automatically generated">
              <a:extLst>
                <a:ext uri="{FF2B5EF4-FFF2-40B4-BE49-F238E27FC236}">
                  <a16:creationId xmlns:a16="http://schemas.microsoft.com/office/drawing/2014/main" id="{4610D50E-3F0F-FEEE-04E3-741683999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28" name="Picture 27" descr="A picture containing drawing&#10;&#10;Description automatically generated">
              <a:extLst>
                <a:ext uri="{FF2B5EF4-FFF2-40B4-BE49-F238E27FC236}">
                  <a16:creationId xmlns:a16="http://schemas.microsoft.com/office/drawing/2014/main" id="{4B89907A-560F-9200-F755-0A142E7EF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29" name="Straight Connector 28">
              <a:extLst>
                <a:ext uri="{FF2B5EF4-FFF2-40B4-BE49-F238E27FC236}">
                  <a16:creationId xmlns:a16="http://schemas.microsoft.com/office/drawing/2014/main" id="{C6D81777-5D23-FAAE-34FE-54A49528BA59}"/>
                </a:ext>
              </a:extLst>
            </p:cNvPr>
            <p:cNvCxnSpPr>
              <a:cxnSpLocks/>
              <a:endCxn id="28"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048396-6B71-D1B2-5C92-8D7EC6C55D78}"/>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1" name="Picture 30" descr="A close up of a sign&#10;&#10;Description automatically generated">
              <a:extLst>
                <a:ext uri="{FF2B5EF4-FFF2-40B4-BE49-F238E27FC236}">
                  <a16:creationId xmlns:a16="http://schemas.microsoft.com/office/drawing/2014/main" id="{07BD945C-928C-BAA3-54B4-D5B5EA9B6C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32" name="Straight Connector 31">
              <a:extLst>
                <a:ext uri="{FF2B5EF4-FFF2-40B4-BE49-F238E27FC236}">
                  <a16:creationId xmlns:a16="http://schemas.microsoft.com/office/drawing/2014/main" id="{86DCBBB2-E0D0-0472-AC70-E3A86C8BA83B}"/>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3CAEF31-7D61-A9C4-27E1-3081CAE3CD9F}"/>
              </a:ext>
            </a:extLst>
          </p:cNvPr>
          <p:cNvGrpSpPr/>
          <p:nvPr/>
        </p:nvGrpSpPr>
        <p:grpSpPr>
          <a:xfrm>
            <a:off x="1295400" y="2147888"/>
            <a:ext cx="9370424" cy="2161294"/>
            <a:chOff x="1410787" y="2480552"/>
            <a:chExt cx="9370424" cy="2161294"/>
          </a:xfrm>
        </p:grpSpPr>
        <p:cxnSp>
          <p:nvCxnSpPr>
            <p:cNvPr id="34" name="Straight Arrow Connector 33">
              <a:extLst>
                <a:ext uri="{FF2B5EF4-FFF2-40B4-BE49-F238E27FC236}">
                  <a16:creationId xmlns:a16="http://schemas.microsoft.com/office/drawing/2014/main" id="{AFE67719-B94A-83B0-166F-74BC99131BAE}"/>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83653CD-D356-EE0F-1F64-562D64C53211}"/>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36" name="Picture 35" descr="A picture containing drawing&#10;&#10;Description automatically generated">
              <a:extLst>
                <a:ext uri="{FF2B5EF4-FFF2-40B4-BE49-F238E27FC236}">
                  <a16:creationId xmlns:a16="http://schemas.microsoft.com/office/drawing/2014/main" id="{140D51DB-2DE2-E64A-3F08-CE57421ED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37" name="Picture 36" descr="A picture containing drawing&#10;&#10;Description automatically generated">
              <a:extLst>
                <a:ext uri="{FF2B5EF4-FFF2-40B4-BE49-F238E27FC236}">
                  <a16:creationId xmlns:a16="http://schemas.microsoft.com/office/drawing/2014/main" id="{C3C25407-C59D-1E1B-E737-1837C584A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38" name="Straight Connector 37">
              <a:extLst>
                <a:ext uri="{FF2B5EF4-FFF2-40B4-BE49-F238E27FC236}">
                  <a16:creationId xmlns:a16="http://schemas.microsoft.com/office/drawing/2014/main" id="{D89B74E5-3DA0-209D-C3A0-2B4E12E077A0}"/>
                </a:ext>
              </a:extLst>
            </p:cNvPr>
            <p:cNvCxnSpPr>
              <a:cxnSpLocks/>
              <a:endCxn id="37"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54638D-CCFA-61AA-24AF-79289B339D4E}"/>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0" name="Picture 39" descr="A close up of a sign&#10;&#10;Description automatically generated">
              <a:extLst>
                <a:ext uri="{FF2B5EF4-FFF2-40B4-BE49-F238E27FC236}">
                  <a16:creationId xmlns:a16="http://schemas.microsoft.com/office/drawing/2014/main" id="{39A16ABD-B118-1CD3-8D07-C845080CD8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41" name="Straight Connector 40">
              <a:extLst>
                <a:ext uri="{FF2B5EF4-FFF2-40B4-BE49-F238E27FC236}">
                  <a16:creationId xmlns:a16="http://schemas.microsoft.com/office/drawing/2014/main" id="{79C66CAC-663D-49F7-56BB-FF99E681FFCA}"/>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9960013-9128-A422-A2A8-E7B317F4A614}"/>
              </a:ext>
            </a:extLst>
          </p:cNvPr>
          <p:cNvGrpSpPr/>
          <p:nvPr/>
        </p:nvGrpSpPr>
        <p:grpSpPr>
          <a:xfrm>
            <a:off x="1447800" y="2300288"/>
            <a:ext cx="9370424" cy="2161294"/>
            <a:chOff x="1410787" y="2480552"/>
            <a:chExt cx="9370424" cy="2161294"/>
          </a:xfrm>
        </p:grpSpPr>
        <p:cxnSp>
          <p:nvCxnSpPr>
            <p:cNvPr id="43" name="Straight Arrow Connector 42">
              <a:extLst>
                <a:ext uri="{FF2B5EF4-FFF2-40B4-BE49-F238E27FC236}">
                  <a16:creationId xmlns:a16="http://schemas.microsoft.com/office/drawing/2014/main" id="{FFE68CA4-88FE-7E68-868D-516D56B15964}"/>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666527B-7686-C410-72C1-4021A35FD50D}"/>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45" name="Picture 44" descr="A picture containing drawing&#10;&#10;Description automatically generated">
              <a:extLst>
                <a:ext uri="{FF2B5EF4-FFF2-40B4-BE49-F238E27FC236}">
                  <a16:creationId xmlns:a16="http://schemas.microsoft.com/office/drawing/2014/main" id="{9DA90333-8C48-D815-10B8-D8B6AB64A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46" name="Picture 45" descr="A picture containing drawing&#10;&#10;Description automatically generated">
              <a:extLst>
                <a:ext uri="{FF2B5EF4-FFF2-40B4-BE49-F238E27FC236}">
                  <a16:creationId xmlns:a16="http://schemas.microsoft.com/office/drawing/2014/main" id="{9EE776D7-D052-5788-5358-8B5D02763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47" name="Straight Connector 46">
              <a:extLst>
                <a:ext uri="{FF2B5EF4-FFF2-40B4-BE49-F238E27FC236}">
                  <a16:creationId xmlns:a16="http://schemas.microsoft.com/office/drawing/2014/main" id="{B2E8163D-BE7B-1BBF-3347-95FD5333AAB4}"/>
                </a:ext>
              </a:extLst>
            </p:cNvPr>
            <p:cNvCxnSpPr>
              <a:cxnSpLocks/>
              <a:endCxn id="46"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7E7FF0-4558-895C-8720-B99494ACD70B}"/>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9" name="Picture 48" descr="A close up of a sign&#10;&#10;Description automatically generated">
              <a:extLst>
                <a:ext uri="{FF2B5EF4-FFF2-40B4-BE49-F238E27FC236}">
                  <a16:creationId xmlns:a16="http://schemas.microsoft.com/office/drawing/2014/main" id="{59E0A97D-F667-B607-BC38-76AA8DB45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50" name="Straight Connector 49">
              <a:extLst>
                <a:ext uri="{FF2B5EF4-FFF2-40B4-BE49-F238E27FC236}">
                  <a16:creationId xmlns:a16="http://schemas.microsoft.com/office/drawing/2014/main" id="{A98CB9CD-2323-0CE2-5353-E8A65E923CF4}"/>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9BEB299-C861-82BE-AB80-28CAC7902071}"/>
              </a:ext>
            </a:extLst>
          </p:cNvPr>
          <p:cNvGrpSpPr/>
          <p:nvPr/>
        </p:nvGrpSpPr>
        <p:grpSpPr>
          <a:xfrm>
            <a:off x="1600200" y="2452688"/>
            <a:ext cx="9370424" cy="2161294"/>
            <a:chOff x="1410787" y="2480552"/>
            <a:chExt cx="9370424" cy="2161294"/>
          </a:xfrm>
        </p:grpSpPr>
        <p:cxnSp>
          <p:nvCxnSpPr>
            <p:cNvPr id="52" name="Straight Arrow Connector 51">
              <a:extLst>
                <a:ext uri="{FF2B5EF4-FFF2-40B4-BE49-F238E27FC236}">
                  <a16:creationId xmlns:a16="http://schemas.microsoft.com/office/drawing/2014/main" id="{65E8F641-4B58-FD9F-B035-0EC24EC43A1E}"/>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F9A7531-3B75-510E-5A90-54569EA1785C}"/>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54" name="Picture 53" descr="A picture containing drawing&#10;&#10;Description automatically generated">
              <a:extLst>
                <a:ext uri="{FF2B5EF4-FFF2-40B4-BE49-F238E27FC236}">
                  <a16:creationId xmlns:a16="http://schemas.microsoft.com/office/drawing/2014/main" id="{2F4B3665-D189-65A2-41C3-250BAC166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55" name="Picture 54" descr="A picture containing drawing&#10;&#10;Description automatically generated">
              <a:extLst>
                <a:ext uri="{FF2B5EF4-FFF2-40B4-BE49-F238E27FC236}">
                  <a16:creationId xmlns:a16="http://schemas.microsoft.com/office/drawing/2014/main" id="{94DEDF04-4843-EC53-E38B-AA017D724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56" name="Straight Connector 55">
              <a:extLst>
                <a:ext uri="{FF2B5EF4-FFF2-40B4-BE49-F238E27FC236}">
                  <a16:creationId xmlns:a16="http://schemas.microsoft.com/office/drawing/2014/main" id="{4B6EE32B-4AF9-D6EE-0E67-332A55677B8E}"/>
                </a:ext>
              </a:extLst>
            </p:cNvPr>
            <p:cNvCxnSpPr>
              <a:cxnSpLocks/>
              <a:endCxn id="55"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F03F446-F36D-F153-13DF-E0A9AF6EB8DD}"/>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8" name="Picture 57" descr="A close up of a sign&#10;&#10;Description automatically generated">
              <a:extLst>
                <a:ext uri="{FF2B5EF4-FFF2-40B4-BE49-F238E27FC236}">
                  <a16:creationId xmlns:a16="http://schemas.microsoft.com/office/drawing/2014/main" id="{17FB9C8D-EDF9-EAB6-33D7-836F379DE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59" name="Straight Connector 58">
              <a:extLst>
                <a:ext uri="{FF2B5EF4-FFF2-40B4-BE49-F238E27FC236}">
                  <a16:creationId xmlns:a16="http://schemas.microsoft.com/office/drawing/2014/main" id="{2BE7A356-8C93-EB0E-4BA2-B096FFB308BD}"/>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FD9198D9-AE61-F9E4-D442-2DDED1C62078}"/>
              </a:ext>
            </a:extLst>
          </p:cNvPr>
          <p:cNvGrpSpPr/>
          <p:nvPr/>
        </p:nvGrpSpPr>
        <p:grpSpPr>
          <a:xfrm>
            <a:off x="1752600" y="2605088"/>
            <a:ext cx="9370424" cy="2161294"/>
            <a:chOff x="1410787" y="2480552"/>
            <a:chExt cx="9370424" cy="2161294"/>
          </a:xfrm>
        </p:grpSpPr>
        <p:cxnSp>
          <p:nvCxnSpPr>
            <p:cNvPr id="61" name="Straight Arrow Connector 60">
              <a:extLst>
                <a:ext uri="{FF2B5EF4-FFF2-40B4-BE49-F238E27FC236}">
                  <a16:creationId xmlns:a16="http://schemas.microsoft.com/office/drawing/2014/main" id="{7A108610-37D2-319D-1424-F84808867A93}"/>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A3DDCC-B398-02BF-E2C2-04FFB26BD308}"/>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63" name="Picture 62" descr="A picture containing drawing&#10;&#10;Description automatically generated">
              <a:extLst>
                <a:ext uri="{FF2B5EF4-FFF2-40B4-BE49-F238E27FC236}">
                  <a16:creationId xmlns:a16="http://schemas.microsoft.com/office/drawing/2014/main" id="{6345BD89-18F8-2764-A2CC-7BC126F80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64" name="Picture 63" descr="A picture containing drawing&#10;&#10;Description automatically generated">
              <a:extLst>
                <a:ext uri="{FF2B5EF4-FFF2-40B4-BE49-F238E27FC236}">
                  <a16:creationId xmlns:a16="http://schemas.microsoft.com/office/drawing/2014/main" id="{A4052C7B-036D-4031-5A3C-796CF1598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65" name="Straight Connector 64">
              <a:extLst>
                <a:ext uri="{FF2B5EF4-FFF2-40B4-BE49-F238E27FC236}">
                  <a16:creationId xmlns:a16="http://schemas.microsoft.com/office/drawing/2014/main" id="{3AB7FD5C-63B2-8367-4343-1012736C0C75}"/>
                </a:ext>
              </a:extLst>
            </p:cNvPr>
            <p:cNvCxnSpPr>
              <a:cxnSpLocks/>
              <a:endCxn id="64"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9666BB-7A17-0BF7-1854-A210E753E3FF}"/>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7" name="Picture 66" descr="A close up of a sign&#10;&#10;Description automatically generated">
              <a:extLst>
                <a:ext uri="{FF2B5EF4-FFF2-40B4-BE49-F238E27FC236}">
                  <a16:creationId xmlns:a16="http://schemas.microsoft.com/office/drawing/2014/main" id="{37B21328-998C-5ACE-36B2-7890FF5D5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68" name="Straight Connector 67">
              <a:extLst>
                <a:ext uri="{FF2B5EF4-FFF2-40B4-BE49-F238E27FC236}">
                  <a16:creationId xmlns:a16="http://schemas.microsoft.com/office/drawing/2014/main" id="{E4895628-4F6F-0AD0-083B-601900005082}"/>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A5A4B496-8D63-57C8-6476-543AC6DFDB1F}"/>
              </a:ext>
            </a:extLst>
          </p:cNvPr>
          <p:cNvGrpSpPr/>
          <p:nvPr/>
        </p:nvGrpSpPr>
        <p:grpSpPr>
          <a:xfrm>
            <a:off x="1905000" y="2757488"/>
            <a:ext cx="9370424" cy="2161294"/>
            <a:chOff x="1410787" y="2480552"/>
            <a:chExt cx="9370424" cy="2161294"/>
          </a:xfrm>
        </p:grpSpPr>
        <p:cxnSp>
          <p:nvCxnSpPr>
            <p:cNvPr id="70" name="Straight Arrow Connector 69">
              <a:extLst>
                <a:ext uri="{FF2B5EF4-FFF2-40B4-BE49-F238E27FC236}">
                  <a16:creationId xmlns:a16="http://schemas.microsoft.com/office/drawing/2014/main" id="{284D9B6E-A5F1-75C9-7600-68078381F6C7}"/>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FA71A2B-7FE8-FD74-78FB-43D70FAF8378}"/>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72" name="Picture 71" descr="A picture containing drawing&#10;&#10;Description automatically generated">
              <a:extLst>
                <a:ext uri="{FF2B5EF4-FFF2-40B4-BE49-F238E27FC236}">
                  <a16:creationId xmlns:a16="http://schemas.microsoft.com/office/drawing/2014/main" id="{35F3E0DF-9575-5EC2-B62D-FC4E010B2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73" name="Picture 72" descr="A picture containing drawing&#10;&#10;Description automatically generated">
              <a:extLst>
                <a:ext uri="{FF2B5EF4-FFF2-40B4-BE49-F238E27FC236}">
                  <a16:creationId xmlns:a16="http://schemas.microsoft.com/office/drawing/2014/main" id="{151B6420-3C98-BE69-95AD-DC2D67EA3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74" name="Straight Connector 73">
              <a:extLst>
                <a:ext uri="{FF2B5EF4-FFF2-40B4-BE49-F238E27FC236}">
                  <a16:creationId xmlns:a16="http://schemas.microsoft.com/office/drawing/2014/main" id="{6E409811-C976-AB70-38A8-183D7B405C41}"/>
                </a:ext>
              </a:extLst>
            </p:cNvPr>
            <p:cNvCxnSpPr>
              <a:cxnSpLocks/>
              <a:endCxn id="73"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EEA25F-1C55-781B-5C9A-45BE37D7EB4F}"/>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6" name="Picture 75" descr="A close up of a sign&#10;&#10;Description automatically generated">
              <a:extLst>
                <a:ext uri="{FF2B5EF4-FFF2-40B4-BE49-F238E27FC236}">
                  <a16:creationId xmlns:a16="http://schemas.microsoft.com/office/drawing/2014/main" id="{6A2990D2-C827-4A7A-4BC9-27A44DB4D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77" name="Straight Connector 76">
              <a:extLst>
                <a:ext uri="{FF2B5EF4-FFF2-40B4-BE49-F238E27FC236}">
                  <a16:creationId xmlns:a16="http://schemas.microsoft.com/office/drawing/2014/main" id="{7E639DEA-8D83-B047-C178-A1B44448B4DC}"/>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897FAE5-57CB-BCD5-FBF1-4E0B4F0B338F}"/>
              </a:ext>
            </a:extLst>
          </p:cNvPr>
          <p:cNvGrpSpPr/>
          <p:nvPr/>
        </p:nvGrpSpPr>
        <p:grpSpPr>
          <a:xfrm>
            <a:off x="2057400" y="2909888"/>
            <a:ext cx="9370424" cy="2161294"/>
            <a:chOff x="1410787" y="2480552"/>
            <a:chExt cx="9370424" cy="2161294"/>
          </a:xfrm>
        </p:grpSpPr>
        <p:cxnSp>
          <p:nvCxnSpPr>
            <p:cNvPr id="79" name="Straight Arrow Connector 78">
              <a:extLst>
                <a:ext uri="{FF2B5EF4-FFF2-40B4-BE49-F238E27FC236}">
                  <a16:creationId xmlns:a16="http://schemas.microsoft.com/office/drawing/2014/main" id="{E5B22B7A-9B38-BB0E-7693-F5513926FD09}"/>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C5CC0B4-5246-0A1A-0191-3674B5C05BCF}"/>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81" name="Picture 80" descr="A picture containing drawing&#10;&#10;Description automatically generated">
              <a:extLst>
                <a:ext uri="{FF2B5EF4-FFF2-40B4-BE49-F238E27FC236}">
                  <a16:creationId xmlns:a16="http://schemas.microsoft.com/office/drawing/2014/main" id="{81BBD10C-A869-FCBD-6A2E-E1B15B8CC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82" name="Picture 81" descr="A picture containing drawing&#10;&#10;Description automatically generated">
              <a:extLst>
                <a:ext uri="{FF2B5EF4-FFF2-40B4-BE49-F238E27FC236}">
                  <a16:creationId xmlns:a16="http://schemas.microsoft.com/office/drawing/2014/main" id="{4561B74A-B068-5960-0F9D-3BBB6A63A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83" name="Straight Connector 82">
              <a:extLst>
                <a:ext uri="{FF2B5EF4-FFF2-40B4-BE49-F238E27FC236}">
                  <a16:creationId xmlns:a16="http://schemas.microsoft.com/office/drawing/2014/main" id="{2CEA456E-7975-1674-D8D6-929B068357E4}"/>
                </a:ext>
              </a:extLst>
            </p:cNvPr>
            <p:cNvCxnSpPr>
              <a:cxnSpLocks/>
              <a:endCxn id="82"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8473088-35EB-E86D-AE77-FD38AF06E40F}"/>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5" name="Picture 84" descr="A close up of a sign&#10;&#10;Description automatically generated">
              <a:extLst>
                <a:ext uri="{FF2B5EF4-FFF2-40B4-BE49-F238E27FC236}">
                  <a16:creationId xmlns:a16="http://schemas.microsoft.com/office/drawing/2014/main" id="{51914283-A835-2D63-67DB-C09A86331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86" name="Straight Connector 85">
              <a:extLst>
                <a:ext uri="{FF2B5EF4-FFF2-40B4-BE49-F238E27FC236}">
                  <a16:creationId xmlns:a16="http://schemas.microsoft.com/office/drawing/2014/main" id="{9A9E53A5-206A-D3E2-961D-E150C08A7409}"/>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CCC63EA5-1254-965B-C6F4-BC8FCBE42E61}"/>
              </a:ext>
            </a:extLst>
          </p:cNvPr>
          <p:cNvGrpSpPr/>
          <p:nvPr/>
        </p:nvGrpSpPr>
        <p:grpSpPr>
          <a:xfrm>
            <a:off x="2209800" y="3062288"/>
            <a:ext cx="9370424" cy="2161294"/>
            <a:chOff x="1410787" y="2480552"/>
            <a:chExt cx="9370424" cy="2161294"/>
          </a:xfrm>
        </p:grpSpPr>
        <p:cxnSp>
          <p:nvCxnSpPr>
            <p:cNvPr id="88" name="Straight Arrow Connector 87">
              <a:extLst>
                <a:ext uri="{FF2B5EF4-FFF2-40B4-BE49-F238E27FC236}">
                  <a16:creationId xmlns:a16="http://schemas.microsoft.com/office/drawing/2014/main" id="{3DA0DA9A-B9B0-A6C7-1E8A-1C8962907932}"/>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207500C-ECF7-FB1D-D30C-F3B2968A3640}"/>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90" name="Picture 89" descr="A picture containing drawing&#10;&#10;Description automatically generated">
              <a:extLst>
                <a:ext uri="{FF2B5EF4-FFF2-40B4-BE49-F238E27FC236}">
                  <a16:creationId xmlns:a16="http://schemas.microsoft.com/office/drawing/2014/main" id="{F5825827-D76F-234A-2467-285594164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91" name="Picture 90" descr="A picture containing drawing&#10;&#10;Description automatically generated">
              <a:extLst>
                <a:ext uri="{FF2B5EF4-FFF2-40B4-BE49-F238E27FC236}">
                  <a16:creationId xmlns:a16="http://schemas.microsoft.com/office/drawing/2014/main" id="{00F52528-E754-7B8E-79FB-79BFED443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92" name="Straight Connector 91">
              <a:extLst>
                <a:ext uri="{FF2B5EF4-FFF2-40B4-BE49-F238E27FC236}">
                  <a16:creationId xmlns:a16="http://schemas.microsoft.com/office/drawing/2014/main" id="{D7908C1F-7771-B39D-0FBC-A569DF92B64F}"/>
                </a:ext>
              </a:extLst>
            </p:cNvPr>
            <p:cNvCxnSpPr>
              <a:cxnSpLocks/>
              <a:endCxn id="91"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3F0BCD5-1907-F2CC-A21B-250071A52DCD}"/>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4" name="Picture 93" descr="A close up of a sign&#10;&#10;Description automatically generated">
              <a:extLst>
                <a:ext uri="{FF2B5EF4-FFF2-40B4-BE49-F238E27FC236}">
                  <a16:creationId xmlns:a16="http://schemas.microsoft.com/office/drawing/2014/main" id="{DCE18FF5-75B1-7E0A-F579-BFB08C688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95" name="Straight Connector 94">
              <a:extLst>
                <a:ext uri="{FF2B5EF4-FFF2-40B4-BE49-F238E27FC236}">
                  <a16:creationId xmlns:a16="http://schemas.microsoft.com/office/drawing/2014/main" id="{1D1B494E-940C-66BA-081F-B2FE5E0CDD1B}"/>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0B3BAFB-7F0D-2B97-D61F-3BDA4AA0DF45}"/>
              </a:ext>
            </a:extLst>
          </p:cNvPr>
          <p:cNvGrpSpPr/>
          <p:nvPr/>
        </p:nvGrpSpPr>
        <p:grpSpPr>
          <a:xfrm>
            <a:off x="2362200" y="3214688"/>
            <a:ext cx="9370424" cy="2161294"/>
            <a:chOff x="1410787" y="2480552"/>
            <a:chExt cx="9370424" cy="2161294"/>
          </a:xfrm>
        </p:grpSpPr>
        <p:cxnSp>
          <p:nvCxnSpPr>
            <p:cNvPr id="97" name="Straight Arrow Connector 96">
              <a:extLst>
                <a:ext uri="{FF2B5EF4-FFF2-40B4-BE49-F238E27FC236}">
                  <a16:creationId xmlns:a16="http://schemas.microsoft.com/office/drawing/2014/main" id="{06B0D5EC-86A9-0776-9CCB-0CDB6DE27527}"/>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1FFE14C-31F7-6209-5291-35DBBFDB1E10}"/>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99" name="Picture 98" descr="A picture containing drawing&#10;&#10;Description automatically generated">
              <a:extLst>
                <a:ext uri="{FF2B5EF4-FFF2-40B4-BE49-F238E27FC236}">
                  <a16:creationId xmlns:a16="http://schemas.microsoft.com/office/drawing/2014/main" id="{077D81E3-3ED7-566B-9BF0-A82633911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00" name="Picture 99" descr="A picture containing drawing&#10;&#10;Description automatically generated">
              <a:extLst>
                <a:ext uri="{FF2B5EF4-FFF2-40B4-BE49-F238E27FC236}">
                  <a16:creationId xmlns:a16="http://schemas.microsoft.com/office/drawing/2014/main" id="{6C93ACE5-1E2F-ACD0-5E4D-49A303BAD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01" name="Straight Connector 100">
              <a:extLst>
                <a:ext uri="{FF2B5EF4-FFF2-40B4-BE49-F238E27FC236}">
                  <a16:creationId xmlns:a16="http://schemas.microsoft.com/office/drawing/2014/main" id="{D7780DBC-1F5E-50B2-0935-D5FA1B382AF5}"/>
                </a:ext>
              </a:extLst>
            </p:cNvPr>
            <p:cNvCxnSpPr>
              <a:cxnSpLocks/>
              <a:endCxn id="100"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D2D9F1-5DFB-C2F9-AF52-BE7CF663D741}"/>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3" name="Picture 102" descr="A close up of a sign&#10;&#10;Description automatically generated">
              <a:extLst>
                <a:ext uri="{FF2B5EF4-FFF2-40B4-BE49-F238E27FC236}">
                  <a16:creationId xmlns:a16="http://schemas.microsoft.com/office/drawing/2014/main" id="{B34E00B6-F6D5-5491-FBED-EF0775854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04" name="Straight Connector 103">
              <a:extLst>
                <a:ext uri="{FF2B5EF4-FFF2-40B4-BE49-F238E27FC236}">
                  <a16:creationId xmlns:a16="http://schemas.microsoft.com/office/drawing/2014/main" id="{FB015158-77E6-B30A-E089-C8DC8509D07B}"/>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BFC50B1F-D214-00BA-0E2A-BB6C613EFBDD}"/>
              </a:ext>
            </a:extLst>
          </p:cNvPr>
          <p:cNvGrpSpPr/>
          <p:nvPr/>
        </p:nvGrpSpPr>
        <p:grpSpPr>
          <a:xfrm>
            <a:off x="2514600" y="3367088"/>
            <a:ext cx="9370424" cy="2161294"/>
            <a:chOff x="1410787" y="2480552"/>
            <a:chExt cx="9370424" cy="2161294"/>
          </a:xfrm>
        </p:grpSpPr>
        <p:cxnSp>
          <p:nvCxnSpPr>
            <p:cNvPr id="106" name="Straight Arrow Connector 105">
              <a:extLst>
                <a:ext uri="{FF2B5EF4-FFF2-40B4-BE49-F238E27FC236}">
                  <a16:creationId xmlns:a16="http://schemas.microsoft.com/office/drawing/2014/main" id="{778F6BCD-4C0C-AEE7-AC32-5F4B611067C4}"/>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46381033-9B7F-BBD8-22DE-71A9BAB37113}"/>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108" name="Picture 107" descr="A picture containing drawing&#10;&#10;Description automatically generated">
              <a:extLst>
                <a:ext uri="{FF2B5EF4-FFF2-40B4-BE49-F238E27FC236}">
                  <a16:creationId xmlns:a16="http://schemas.microsoft.com/office/drawing/2014/main" id="{BB515C4B-450E-0275-6BBC-3F834688F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09" name="Picture 108" descr="A picture containing drawing&#10;&#10;Description automatically generated">
              <a:extLst>
                <a:ext uri="{FF2B5EF4-FFF2-40B4-BE49-F238E27FC236}">
                  <a16:creationId xmlns:a16="http://schemas.microsoft.com/office/drawing/2014/main" id="{DC051718-4B86-786C-79DF-73A2BB81A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10" name="Straight Connector 109">
              <a:extLst>
                <a:ext uri="{FF2B5EF4-FFF2-40B4-BE49-F238E27FC236}">
                  <a16:creationId xmlns:a16="http://schemas.microsoft.com/office/drawing/2014/main" id="{56E9222F-D4BD-FAFE-089A-24E5276D9E90}"/>
                </a:ext>
              </a:extLst>
            </p:cNvPr>
            <p:cNvCxnSpPr>
              <a:cxnSpLocks/>
              <a:endCxn id="109"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37CA82A-718E-1C77-A734-AD4F159E753F}"/>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2" name="Picture 111" descr="A close up of a sign&#10;&#10;Description automatically generated">
              <a:extLst>
                <a:ext uri="{FF2B5EF4-FFF2-40B4-BE49-F238E27FC236}">
                  <a16:creationId xmlns:a16="http://schemas.microsoft.com/office/drawing/2014/main" id="{2AD2BDAA-BCA8-E642-3FF2-4EF111EA4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13" name="Straight Connector 112">
              <a:extLst>
                <a:ext uri="{FF2B5EF4-FFF2-40B4-BE49-F238E27FC236}">
                  <a16:creationId xmlns:a16="http://schemas.microsoft.com/office/drawing/2014/main" id="{6C23AD2F-B3AD-002E-F4ED-C5529DB98BB3}"/>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C17DF58F-6A0F-441C-EFF1-C435F3B6CA45}"/>
              </a:ext>
            </a:extLst>
          </p:cNvPr>
          <p:cNvGrpSpPr/>
          <p:nvPr/>
        </p:nvGrpSpPr>
        <p:grpSpPr>
          <a:xfrm>
            <a:off x="2667000" y="3519488"/>
            <a:ext cx="9370424" cy="2161294"/>
            <a:chOff x="1410787" y="2480552"/>
            <a:chExt cx="9370424" cy="2161294"/>
          </a:xfrm>
        </p:grpSpPr>
        <p:cxnSp>
          <p:nvCxnSpPr>
            <p:cNvPr id="115" name="Straight Arrow Connector 114">
              <a:extLst>
                <a:ext uri="{FF2B5EF4-FFF2-40B4-BE49-F238E27FC236}">
                  <a16:creationId xmlns:a16="http://schemas.microsoft.com/office/drawing/2014/main" id="{F1E92232-C222-66ED-25DC-70C81AB47B60}"/>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CA6AA85E-82DE-5A86-6BC4-8A1A00F0558F}"/>
                </a:ext>
              </a:extLst>
            </p:cNvPr>
            <p:cNvSpPr txBox="1"/>
            <p:nvPr/>
          </p:nvSpPr>
          <p:spPr>
            <a:xfrm>
              <a:off x="9736182" y="4272514"/>
              <a:ext cx="1045029" cy="369332"/>
            </a:xfrm>
            <a:prstGeom prst="rect">
              <a:avLst/>
            </a:prstGeom>
            <a:noFill/>
          </p:spPr>
          <p:txBody>
            <a:bodyPr wrap="square" rtlCol="0">
              <a:spAutoFit/>
            </a:bodyPr>
            <a:lstStyle/>
            <a:p>
              <a:r>
                <a:rPr lang="en-AU" dirty="0"/>
                <a:t>time</a:t>
              </a:r>
            </a:p>
          </p:txBody>
        </p:sp>
        <p:pic>
          <p:nvPicPr>
            <p:cNvPr id="117" name="Picture 116" descr="A picture containing drawing&#10;&#10;Description automatically generated">
              <a:extLst>
                <a:ext uri="{FF2B5EF4-FFF2-40B4-BE49-F238E27FC236}">
                  <a16:creationId xmlns:a16="http://schemas.microsoft.com/office/drawing/2014/main" id="{8187E22D-67A4-17DA-46E7-C2530108D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18" name="Picture 117" descr="A picture containing drawing&#10;&#10;Description automatically generated">
              <a:extLst>
                <a:ext uri="{FF2B5EF4-FFF2-40B4-BE49-F238E27FC236}">
                  <a16:creationId xmlns:a16="http://schemas.microsoft.com/office/drawing/2014/main" id="{65CFFECD-694A-AFBA-DA9A-F3F5AAE9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19" name="Straight Connector 118">
              <a:extLst>
                <a:ext uri="{FF2B5EF4-FFF2-40B4-BE49-F238E27FC236}">
                  <a16:creationId xmlns:a16="http://schemas.microsoft.com/office/drawing/2014/main" id="{428BCF72-45FF-7E16-88B2-CE6CA909F2F3}"/>
                </a:ext>
              </a:extLst>
            </p:cNvPr>
            <p:cNvCxnSpPr>
              <a:cxnSpLocks/>
              <a:endCxn id="118"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2359FAB-82F2-6E89-3488-3979AE799306}"/>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1" name="Picture 120" descr="A close up of a sign&#10;&#10;Description automatically generated">
              <a:extLst>
                <a:ext uri="{FF2B5EF4-FFF2-40B4-BE49-F238E27FC236}">
                  <a16:creationId xmlns:a16="http://schemas.microsoft.com/office/drawing/2014/main" id="{F5BA9283-76C2-60B9-353E-D799A3AFBB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22" name="Straight Connector 121">
              <a:extLst>
                <a:ext uri="{FF2B5EF4-FFF2-40B4-BE49-F238E27FC236}">
                  <a16:creationId xmlns:a16="http://schemas.microsoft.com/office/drawing/2014/main" id="{DFEF21B1-1B90-4F47-750C-17F0C41D2EB6}"/>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23" name="Title 1">
            <a:extLst>
              <a:ext uri="{FF2B5EF4-FFF2-40B4-BE49-F238E27FC236}">
                <a16:creationId xmlns:a16="http://schemas.microsoft.com/office/drawing/2014/main" id="{F4CA0C2E-416A-B940-5B87-FB2B2BE5549D}"/>
              </a:ext>
            </a:extLst>
          </p:cNvPr>
          <p:cNvSpPr>
            <a:spLocks noGrp="1"/>
          </p:cNvSpPr>
          <p:nvPr>
            <p:ph type="title"/>
          </p:nvPr>
        </p:nvSpPr>
        <p:spPr>
          <a:xfrm>
            <a:off x="838200" y="365125"/>
            <a:ext cx="10515600" cy="1325563"/>
          </a:xfrm>
        </p:spPr>
        <p:txBody>
          <a:bodyPr/>
          <a:lstStyle/>
          <a:p>
            <a:r>
              <a:rPr lang="en-AU" dirty="0"/>
              <a:t>Establishing a correlation</a:t>
            </a:r>
          </a:p>
        </p:txBody>
      </p:sp>
    </p:spTree>
    <p:extLst>
      <p:ext uri="{BB962C8B-B14F-4D97-AF65-F5344CB8AC3E}">
        <p14:creationId xmlns:p14="http://schemas.microsoft.com/office/powerpoint/2010/main" val="199022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30C0-6759-40AC-BFB8-8F9221CAA273}"/>
              </a:ext>
            </a:extLst>
          </p:cNvPr>
          <p:cNvSpPr>
            <a:spLocks noGrp="1"/>
          </p:cNvSpPr>
          <p:nvPr>
            <p:ph type="title"/>
          </p:nvPr>
        </p:nvSpPr>
        <p:spPr/>
        <p:txBody>
          <a:bodyPr/>
          <a:lstStyle/>
          <a:p>
            <a:r>
              <a:rPr lang="en-AU" dirty="0"/>
              <a:t>Why do we care about causal claims?</a:t>
            </a:r>
          </a:p>
        </p:txBody>
      </p:sp>
      <p:sp>
        <p:nvSpPr>
          <p:cNvPr id="3" name="Content Placeholder 2">
            <a:extLst>
              <a:ext uri="{FF2B5EF4-FFF2-40B4-BE49-F238E27FC236}">
                <a16:creationId xmlns:a16="http://schemas.microsoft.com/office/drawing/2014/main" id="{45577EE0-63E3-4452-BE46-3A1C834ACD3A}"/>
              </a:ext>
            </a:extLst>
          </p:cNvPr>
          <p:cNvSpPr>
            <a:spLocks noGrp="1"/>
          </p:cNvSpPr>
          <p:nvPr>
            <p:ph idx="1"/>
          </p:nvPr>
        </p:nvSpPr>
        <p:spPr/>
        <p:txBody>
          <a:bodyPr/>
          <a:lstStyle/>
          <a:p>
            <a:endParaRPr lang="en-AU" sz="3200" dirty="0"/>
          </a:p>
          <a:p>
            <a:endParaRPr lang="en-AU" sz="3200" dirty="0"/>
          </a:p>
          <a:p>
            <a:r>
              <a:rPr lang="en-AU" sz="3200" dirty="0"/>
              <a:t>Attribution of praise/blame</a:t>
            </a:r>
          </a:p>
          <a:p>
            <a:r>
              <a:rPr lang="en-AU" sz="3200" dirty="0"/>
              <a:t>Interventions to change the world</a:t>
            </a:r>
            <a:endParaRPr lang="en-AU" sz="2400" dirty="0"/>
          </a:p>
          <a:p>
            <a:endParaRPr lang="en-AU" dirty="0"/>
          </a:p>
        </p:txBody>
      </p:sp>
      <p:pic>
        <p:nvPicPr>
          <p:cNvPr id="4" name="Picture 2" descr="Man Tied Stock Illustrations – 1,138 Man Tied Stock Illustrations, Vectors  &amp; Clipart - Dreamstime">
            <a:extLst>
              <a:ext uri="{FF2B5EF4-FFF2-40B4-BE49-F238E27FC236}">
                <a16:creationId xmlns:a16="http://schemas.microsoft.com/office/drawing/2014/main" id="{F3E236D7-5B2D-47BF-B8C0-7A090DC836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5314" y="2097818"/>
            <a:ext cx="1156446" cy="3025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75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B8778C8-046E-4DA6-A176-1449F4096203}"/>
              </a:ext>
            </a:extLst>
          </p:cNvPr>
          <p:cNvGrpSpPr/>
          <p:nvPr/>
        </p:nvGrpSpPr>
        <p:grpSpPr>
          <a:xfrm>
            <a:off x="685800" y="2434047"/>
            <a:ext cx="4186188" cy="1062160"/>
            <a:chOff x="1410787" y="2480552"/>
            <a:chExt cx="9370424" cy="2377553"/>
          </a:xfrm>
        </p:grpSpPr>
        <p:cxnSp>
          <p:nvCxnSpPr>
            <p:cNvPr id="5" name="Straight Arrow Connector 4">
              <a:extLst>
                <a:ext uri="{FF2B5EF4-FFF2-40B4-BE49-F238E27FC236}">
                  <a16:creationId xmlns:a16="http://schemas.microsoft.com/office/drawing/2014/main" id="{2DDE3A67-A4A1-45D7-9A1A-466CAA1ED05E}"/>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499323-86AA-42CD-A1E1-D272C464577A}"/>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8" name="Picture 7" descr="A picture containing drawing&#10;&#10;Description automatically generated">
              <a:extLst>
                <a:ext uri="{FF2B5EF4-FFF2-40B4-BE49-F238E27FC236}">
                  <a16:creationId xmlns:a16="http://schemas.microsoft.com/office/drawing/2014/main" id="{496DD90D-DA38-495C-83A4-B0E0C813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0" name="Picture 9" descr="A picture containing drawing&#10;&#10;Description automatically generated">
              <a:extLst>
                <a:ext uri="{FF2B5EF4-FFF2-40B4-BE49-F238E27FC236}">
                  <a16:creationId xmlns:a16="http://schemas.microsoft.com/office/drawing/2014/main" id="{62D1B4D9-92DF-4CCD-84CF-B618A0DD5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2" name="Straight Connector 11">
              <a:extLst>
                <a:ext uri="{FF2B5EF4-FFF2-40B4-BE49-F238E27FC236}">
                  <a16:creationId xmlns:a16="http://schemas.microsoft.com/office/drawing/2014/main" id="{FE623C1D-E678-4F45-9524-DA1768D35492}"/>
                </a:ext>
              </a:extLst>
            </p:cNvPr>
            <p:cNvCxnSpPr>
              <a:cxnSpLocks/>
              <a:endCxn id="10"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A7FBB9-7D4F-4DD5-8DB3-76FBDA51DE58}"/>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B5BCDC58-FD70-4960-ABE5-2BD222442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7" name="Straight Connector 16">
              <a:extLst>
                <a:ext uri="{FF2B5EF4-FFF2-40B4-BE49-F238E27FC236}">
                  <a16:creationId xmlns:a16="http://schemas.microsoft.com/office/drawing/2014/main" id="{CEF2F849-A5E0-4FC1-948B-B3CB02BFF86E}"/>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32FEAB46-AFB9-EAAC-AE1A-E29C498C44E2}"/>
              </a:ext>
            </a:extLst>
          </p:cNvPr>
          <p:cNvGrpSpPr/>
          <p:nvPr/>
        </p:nvGrpSpPr>
        <p:grpSpPr>
          <a:xfrm>
            <a:off x="838200" y="2586447"/>
            <a:ext cx="4186188" cy="1062160"/>
            <a:chOff x="1410787" y="2480552"/>
            <a:chExt cx="9370424" cy="2377553"/>
          </a:xfrm>
        </p:grpSpPr>
        <p:cxnSp>
          <p:nvCxnSpPr>
            <p:cNvPr id="11" name="Straight Arrow Connector 10">
              <a:extLst>
                <a:ext uri="{FF2B5EF4-FFF2-40B4-BE49-F238E27FC236}">
                  <a16:creationId xmlns:a16="http://schemas.microsoft.com/office/drawing/2014/main" id="{0E1BC045-D5F1-3921-9BB1-D4096792E727}"/>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CDBF516-3DD5-CD56-6CF6-B45FADE69079}"/>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15" name="Picture 14" descr="A picture containing drawing&#10;&#10;Description automatically generated">
              <a:extLst>
                <a:ext uri="{FF2B5EF4-FFF2-40B4-BE49-F238E27FC236}">
                  <a16:creationId xmlns:a16="http://schemas.microsoft.com/office/drawing/2014/main" id="{860E3AA2-24F9-8B42-D346-4DA42D986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8" name="Picture 17" descr="A picture containing drawing&#10;&#10;Description automatically generated">
              <a:extLst>
                <a:ext uri="{FF2B5EF4-FFF2-40B4-BE49-F238E27FC236}">
                  <a16:creationId xmlns:a16="http://schemas.microsoft.com/office/drawing/2014/main" id="{FB8EEF6C-8A86-E31D-05FB-A690E6639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9" name="Straight Connector 18">
              <a:extLst>
                <a:ext uri="{FF2B5EF4-FFF2-40B4-BE49-F238E27FC236}">
                  <a16:creationId xmlns:a16="http://schemas.microsoft.com/office/drawing/2014/main" id="{4CF5257E-C782-97F5-2509-0321EB55659F}"/>
                </a:ext>
              </a:extLst>
            </p:cNvPr>
            <p:cNvCxnSpPr>
              <a:cxnSpLocks/>
              <a:endCxn id="18"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D1C8D4-4CD5-99B1-D446-41A58D92828B}"/>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2" name="Picture 21" descr="A close up of a sign&#10;&#10;Description automatically generated">
              <a:extLst>
                <a:ext uri="{FF2B5EF4-FFF2-40B4-BE49-F238E27FC236}">
                  <a16:creationId xmlns:a16="http://schemas.microsoft.com/office/drawing/2014/main" id="{D71F3098-F821-02FF-95AE-42DF83BD6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23" name="Straight Connector 22">
              <a:extLst>
                <a:ext uri="{FF2B5EF4-FFF2-40B4-BE49-F238E27FC236}">
                  <a16:creationId xmlns:a16="http://schemas.microsoft.com/office/drawing/2014/main" id="{17D6BF45-CB82-CE45-F94F-E8CB531F6C06}"/>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C15D531-39AD-55B9-1DF5-42717D144A1A}"/>
              </a:ext>
            </a:extLst>
          </p:cNvPr>
          <p:cNvGrpSpPr/>
          <p:nvPr/>
        </p:nvGrpSpPr>
        <p:grpSpPr>
          <a:xfrm>
            <a:off x="990600" y="2738847"/>
            <a:ext cx="4186188" cy="1062160"/>
            <a:chOff x="1410787" y="2480552"/>
            <a:chExt cx="9370424" cy="2377553"/>
          </a:xfrm>
        </p:grpSpPr>
        <p:cxnSp>
          <p:nvCxnSpPr>
            <p:cNvPr id="25" name="Straight Arrow Connector 24">
              <a:extLst>
                <a:ext uri="{FF2B5EF4-FFF2-40B4-BE49-F238E27FC236}">
                  <a16:creationId xmlns:a16="http://schemas.microsoft.com/office/drawing/2014/main" id="{6D48D5D5-AF67-3753-7A46-5B92C7020DCA}"/>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53C94F3-EAF5-CB99-5ECD-B2D5B57225A7}"/>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27" name="Picture 26" descr="A picture containing drawing&#10;&#10;Description automatically generated">
              <a:extLst>
                <a:ext uri="{FF2B5EF4-FFF2-40B4-BE49-F238E27FC236}">
                  <a16:creationId xmlns:a16="http://schemas.microsoft.com/office/drawing/2014/main" id="{4610D50E-3F0F-FEEE-04E3-741683999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28" name="Picture 27" descr="A picture containing drawing&#10;&#10;Description automatically generated">
              <a:extLst>
                <a:ext uri="{FF2B5EF4-FFF2-40B4-BE49-F238E27FC236}">
                  <a16:creationId xmlns:a16="http://schemas.microsoft.com/office/drawing/2014/main" id="{4B89907A-560F-9200-F755-0A142E7EF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29" name="Straight Connector 28">
              <a:extLst>
                <a:ext uri="{FF2B5EF4-FFF2-40B4-BE49-F238E27FC236}">
                  <a16:creationId xmlns:a16="http://schemas.microsoft.com/office/drawing/2014/main" id="{C6D81777-5D23-FAAE-34FE-54A49528BA59}"/>
                </a:ext>
              </a:extLst>
            </p:cNvPr>
            <p:cNvCxnSpPr>
              <a:cxnSpLocks/>
              <a:endCxn id="28"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048396-6B71-D1B2-5C92-8D7EC6C55D78}"/>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1" name="Picture 30" descr="A close up of a sign&#10;&#10;Description automatically generated">
              <a:extLst>
                <a:ext uri="{FF2B5EF4-FFF2-40B4-BE49-F238E27FC236}">
                  <a16:creationId xmlns:a16="http://schemas.microsoft.com/office/drawing/2014/main" id="{07BD945C-928C-BAA3-54B4-D5B5EA9B6C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32" name="Straight Connector 31">
              <a:extLst>
                <a:ext uri="{FF2B5EF4-FFF2-40B4-BE49-F238E27FC236}">
                  <a16:creationId xmlns:a16="http://schemas.microsoft.com/office/drawing/2014/main" id="{86DCBBB2-E0D0-0472-AC70-E3A86C8BA83B}"/>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3CAEF31-7D61-A9C4-27E1-3081CAE3CD9F}"/>
              </a:ext>
            </a:extLst>
          </p:cNvPr>
          <p:cNvGrpSpPr/>
          <p:nvPr/>
        </p:nvGrpSpPr>
        <p:grpSpPr>
          <a:xfrm>
            <a:off x="1143000" y="2891247"/>
            <a:ext cx="4186188" cy="1062160"/>
            <a:chOff x="1410787" y="2480552"/>
            <a:chExt cx="9370424" cy="2377553"/>
          </a:xfrm>
        </p:grpSpPr>
        <p:cxnSp>
          <p:nvCxnSpPr>
            <p:cNvPr id="34" name="Straight Arrow Connector 33">
              <a:extLst>
                <a:ext uri="{FF2B5EF4-FFF2-40B4-BE49-F238E27FC236}">
                  <a16:creationId xmlns:a16="http://schemas.microsoft.com/office/drawing/2014/main" id="{AFE67719-B94A-83B0-166F-74BC99131BAE}"/>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83653CD-D356-EE0F-1F64-562D64C53211}"/>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36" name="Picture 35" descr="A picture containing drawing&#10;&#10;Description automatically generated">
              <a:extLst>
                <a:ext uri="{FF2B5EF4-FFF2-40B4-BE49-F238E27FC236}">
                  <a16:creationId xmlns:a16="http://schemas.microsoft.com/office/drawing/2014/main" id="{140D51DB-2DE2-E64A-3F08-CE57421ED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37" name="Picture 36" descr="A picture containing drawing&#10;&#10;Description automatically generated">
              <a:extLst>
                <a:ext uri="{FF2B5EF4-FFF2-40B4-BE49-F238E27FC236}">
                  <a16:creationId xmlns:a16="http://schemas.microsoft.com/office/drawing/2014/main" id="{C3C25407-C59D-1E1B-E737-1837C584A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38" name="Straight Connector 37">
              <a:extLst>
                <a:ext uri="{FF2B5EF4-FFF2-40B4-BE49-F238E27FC236}">
                  <a16:creationId xmlns:a16="http://schemas.microsoft.com/office/drawing/2014/main" id="{D89B74E5-3DA0-209D-C3A0-2B4E12E077A0}"/>
                </a:ext>
              </a:extLst>
            </p:cNvPr>
            <p:cNvCxnSpPr>
              <a:cxnSpLocks/>
              <a:endCxn id="37"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54638D-CCFA-61AA-24AF-79289B339D4E}"/>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0" name="Picture 39" descr="A close up of a sign&#10;&#10;Description automatically generated">
              <a:extLst>
                <a:ext uri="{FF2B5EF4-FFF2-40B4-BE49-F238E27FC236}">
                  <a16:creationId xmlns:a16="http://schemas.microsoft.com/office/drawing/2014/main" id="{39A16ABD-B118-1CD3-8D07-C845080CD8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41" name="Straight Connector 40">
              <a:extLst>
                <a:ext uri="{FF2B5EF4-FFF2-40B4-BE49-F238E27FC236}">
                  <a16:creationId xmlns:a16="http://schemas.microsoft.com/office/drawing/2014/main" id="{79C66CAC-663D-49F7-56BB-FF99E681FFCA}"/>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9960013-9128-A422-A2A8-E7B317F4A614}"/>
              </a:ext>
            </a:extLst>
          </p:cNvPr>
          <p:cNvGrpSpPr/>
          <p:nvPr/>
        </p:nvGrpSpPr>
        <p:grpSpPr>
          <a:xfrm>
            <a:off x="1295400" y="3043647"/>
            <a:ext cx="4186188" cy="1062160"/>
            <a:chOff x="1410787" y="2480552"/>
            <a:chExt cx="9370424" cy="2377553"/>
          </a:xfrm>
        </p:grpSpPr>
        <p:cxnSp>
          <p:nvCxnSpPr>
            <p:cNvPr id="43" name="Straight Arrow Connector 42">
              <a:extLst>
                <a:ext uri="{FF2B5EF4-FFF2-40B4-BE49-F238E27FC236}">
                  <a16:creationId xmlns:a16="http://schemas.microsoft.com/office/drawing/2014/main" id="{FFE68CA4-88FE-7E68-868D-516D56B15964}"/>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666527B-7686-C410-72C1-4021A35FD50D}"/>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45" name="Picture 44" descr="A picture containing drawing&#10;&#10;Description automatically generated">
              <a:extLst>
                <a:ext uri="{FF2B5EF4-FFF2-40B4-BE49-F238E27FC236}">
                  <a16:creationId xmlns:a16="http://schemas.microsoft.com/office/drawing/2014/main" id="{9DA90333-8C48-D815-10B8-D8B6AB64A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46" name="Picture 45" descr="A picture containing drawing&#10;&#10;Description automatically generated">
              <a:extLst>
                <a:ext uri="{FF2B5EF4-FFF2-40B4-BE49-F238E27FC236}">
                  <a16:creationId xmlns:a16="http://schemas.microsoft.com/office/drawing/2014/main" id="{9EE776D7-D052-5788-5358-8B5D02763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47" name="Straight Connector 46">
              <a:extLst>
                <a:ext uri="{FF2B5EF4-FFF2-40B4-BE49-F238E27FC236}">
                  <a16:creationId xmlns:a16="http://schemas.microsoft.com/office/drawing/2014/main" id="{B2E8163D-BE7B-1BBF-3347-95FD5333AAB4}"/>
                </a:ext>
              </a:extLst>
            </p:cNvPr>
            <p:cNvCxnSpPr>
              <a:cxnSpLocks/>
              <a:endCxn id="46"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7E7FF0-4558-895C-8720-B99494ACD70B}"/>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9" name="Picture 48" descr="A close up of a sign&#10;&#10;Description automatically generated">
              <a:extLst>
                <a:ext uri="{FF2B5EF4-FFF2-40B4-BE49-F238E27FC236}">
                  <a16:creationId xmlns:a16="http://schemas.microsoft.com/office/drawing/2014/main" id="{59E0A97D-F667-B607-BC38-76AA8DB45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50" name="Straight Connector 49">
              <a:extLst>
                <a:ext uri="{FF2B5EF4-FFF2-40B4-BE49-F238E27FC236}">
                  <a16:creationId xmlns:a16="http://schemas.microsoft.com/office/drawing/2014/main" id="{A98CB9CD-2323-0CE2-5353-E8A65E923CF4}"/>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9BEB299-C861-82BE-AB80-28CAC7902071}"/>
              </a:ext>
            </a:extLst>
          </p:cNvPr>
          <p:cNvGrpSpPr/>
          <p:nvPr/>
        </p:nvGrpSpPr>
        <p:grpSpPr>
          <a:xfrm>
            <a:off x="1447800" y="3196047"/>
            <a:ext cx="4186188" cy="1062160"/>
            <a:chOff x="1410787" y="2480552"/>
            <a:chExt cx="9370424" cy="2377553"/>
          </a:xfrm>
        </p:grpSpPr>
        <p:cxnSp>
          <p:nvCxnSpPr>
            <p:cNvPr id="52" name="Straight Arrow Connector 51">
              <a:extLst>
                <a:ext uri="{FF2B5EF4-FFF2-40B4-BE49-F238E27FC236}">
                  <a16:creationId xmlns:a16="http://schemas.microsoft.com/office/drawing/2014/main" id="{65E8F641-4B58-FD9F-B035-0EC24EC43A1E}"/>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F9A7531-3B75-510E-5A90-54569EA1785C}"/>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54" name="Picture 53" descr="A picture containing drawing&#10;&#10;Description automatically generated">
              <a:extLst>
                <a:ext uri="{FF2B5EF4-FFF2-40B4-BE49-F238E27FC236}">
                  <a16:creationId xmlns:a16="http://schemas.microsoft.com/office/drawing/2014/main" id="{2F4B3665-D189-65A2-41C3-250BAC166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55" name="Picture 54" descr="A picture containing drawing&#10;&#10;Description automatically generated">
              <a:extLst>
                <a:ext uri="{FF2B5EF4-FFF2-40B4-BE49-F238E27FC236}">
                  <a16:creationId xmlns:a16="http://schemas.microsoft.com/office/drawing/2014/main" id="{94DEDF04-4843-EC53-E38B-AA017D724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56" name="Straight Connector 55">
              <a:extLst>
                <a:ext uri="{FF2B5EF4-FFF2-40B4-BE49-F238E27FC236}">
                  <a16:creationId xmlns:a16="http://schemas.microsoft.com/office/drawing/2014/main" id="{4B6EE32B-4AF9-D6EE-0E67-332A55677B8E}"/>
                </a:ext>
              </a:extLst>
            </p:cNvPr>
            <p:cNvCxnSpPr>
              <a:cxnSpLocks/>
              <a:endCxn id="55"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F03F446-F36D-F153-13DF-E0A9AF6EB8DD}"/>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8" name="Picture 57" descr="A close up of a sign&#10;&#10;Description automatically generated">
              <a:extLst>
                <a:ext uri="{FF2B5EF4-FFF2-40B4-BE49-F238E27FC236}">
                  <a16:creationId xmlns:a16="http://schemas.microsoft.com/office/drawing/2014/main" id="{17FB9C8D-EDF9-EAB6-33D7-836F379DE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59" name="Straight Connector 58">
              <a:extLst>
                <a:ext uri="{FF2B5EF4-FFF2-40B4-BE49-F238E27FC236}">
                  <a16:creationId xmlns:a16="http://schemas.microsoft.com/office/drawing/2014/main" id="{2BE7A356-8C93-EB0E-4BA2-B096FFB308BD}"/>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FD9198D9-AE61-F9E4-D442-2DDED1C62078}"/>
              </a:ext>
            </a:extLst>
          </p:cNvPr>
          <p:cNvGrpSpPr/>
          <p:nvPr/>
        </p:nvGrpSpPr>
        <p:grpSpPr>
          <a:xfrm>
            <a:off x="1600200" y="3348447"/>
            <a:ext cx="4186188" cy="1062160"/>
            <a:chOff x="1410787" y="2480552"/>
            <a:chExt cx="9370424" cy="2377553"/>
          </a:xfrm>
        </p:grpSpPr>
        <p:cxnSp>
          <p:nvCxnSpPr>
            <p:cNvPr id="61" name="Straight Arrow Connector 60">
              <a:extLst>
                <a:ext uri="{FF2B5EF4-FFF2-40B4-BE49-F238E27FC236}">
                  <a16:creationId xmlns:a16="http://schemas.microsoft.com/office/drawing/2014/main" id="{7A108610-37D2-319D-1424-F84808867A93}"/>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A3DDCC-B398-02BF-E2C2-04FFB26BD308}"/>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63" name="Picture 62" descr="A picture containing drawing&#10;&#10;Description automatically generated">
              <a:extLst>
                <a:ext uri="{FF2B5EF4-FFF2-40B4-BE49-F238E27FC236}">
                  <a16:creationId xmlns:a16="http://schemas.microsoft.com/office/drawing/2014/main" id="{6345BD89-18F8-2764-A2CC-7BC126F80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64" name="Picture 63" descr="A picture containing drawing&#10;&#10;Description automatically generated">
              <a:extLst>
                <a:ext uri="{FF2B5EF4-FFF2-40B4-BE49-F238E27FC236}">
                  <a16:creationId xmlns:a16="http://schemas.microsoft.com/office/drawing/2014/main" id="{A4052C7B-036D-4031-5A3C-796CF1598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65" name="Straight Connector 64">
              <a:extLst>
                <a:ext uri="{FF2B5EF4-FFF2-40B4-BE49-F238E27FC236}">
                  <a16:creationId xmlns:a16="http://schemas.microsoft.com/office/drawing/2014/main" id="{3AB7FD5C-63B2-8367-4343-1012736C0C75}"/>
                </a:ext>
              </a:extLst>
            </p:cNvPr>
            <p:cNvCxnSpPr>
              <a:cxnSpLocks/>
              <a:endCxn id="64"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9666BB-7A17-0BF7-1854-A210E753E3FF}"/>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7" name="Picture 66" descr="A close up of a sign&#10;&#10;Description automatically generated">
              <a:extLst>
                <a:ext uri="{FF2B5EF4-FFF2-40B4-BE49-F238E27FC236}">
                  <a16:creationId xmlns:a16="http://schemas.microsoft.com/office/drawing/2014/main" id="{37B21328-998C-5ACE-36B2-7890FF5D5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68" name="Straight Connector 67">
              <a:extLst>
                <a:ext uri="{FF2B5EF4-FFF2-40B4-BE49-F238E27FC236}">
                  <a16:creationId xmlns:a16="http://schemas.microsoft.com/office/drawing/2014/main" id="{E4895628-4F6F-0AD0-083B-601900005082}"/>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A5A4B496-8D63-57C8-6476-543AC6DFDB1F}"/>
              </a:ext>
            </a:extLst>
          </p:cNvPr>
          <p:cNvGrpSpPr/>
          <p:nvPr/>
        </p:nvGrpSpPr>
        <p:grpSpPr>
          <a:xfrm>
            <a:off x="1752600" y="3500847"/>
            <a:ext cx="4186188" cy="1062160"/>
            <a:chOff x="1410787" y="2480552"/>
            <a:chExt cx="9370424" cy="2377553"/>
          </a:xfrm>
        </p:grpSpPr>
        <p:cxnSp>
          <p:nvCxnSpPr>
            <p:cNvPr id="70" name="Straight Arrow Connector 69">
              <a:extLst>
                <a:ext uri="{FF2B5EF4-FFF2-40B4-BE49-F238E27FC236}">
                  <a16:creationId xmlns:a16="http://schemas.microsoft.com/office/drawing/2014/main" id="{284D9B6E-A5F1-75C9-7600-68078381F6C7}"/>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FA71A2B-7FE8-FD74-78FB-43D70FAF8378}"/>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72" name="Picture 71" descr="A picture containing drawing&#10;&#10;Description automatically generated">
              <a:extLst>
                <a:ext uri="{FF2B5EF4-FFF2-40B4-BE49-F238E27FC236}">
                  <a16:creationId xmlns:a16="http://schemas.microsoft.com/office/drawing/2014/main" id="{35F3E0DF-9575-5EC2-B62D-FC4E010B2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73" name="Picture 72" descr="A picture containing drawing&#10;&#10;Description automatically generated">
              <a:extLst>
                <a:ext uri="{FF2B5EF4-FFF2-40B4-BE49-F238E27FC236}">
                  <a16:creationId xmlns:a16="http://schemas.microsoft.com/office/drawing/2014/main" id="{151B6420-3C98-BE69-95AD-DC2D67EA3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74" name="Straight Connector 73">
              <a:extLst>
                <a:ext uri="{FF2B5EF4-FFF2-40B4-BE49-F238E27FC236}">
                  <a16:creationId xmlns:a16="http://schemas.microsoft.com/office/drawing/2014/main" id="{6E409811-C976-AB70-38A8-183D7B405C41}"/>
                </a:ext>
              </a:extLst>
            </p:cNvPr>
            <p:cNvCxnSpPr>
              <a:cxnSpLocks/>
              <a:endCxn id="73"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EEA25F-1C55-781B-5C9A-45BE37D7EB4F}"/>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6" name="Picture 75" descr="A close up of a sign&#10;&#10;Description automatically generated">
              <a:extLst>
                <a:ext uri="{FF2B5EF4-FFF2-40B4-BE49-F238E27FC236}">
                  <a16:creationId xmlns:a16="http://schemas.microsoft.com/office/drawing/2014/main" id="{6A2990D2-C827-4A7A-4BC9-27A44DB4D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77" name="Straight Connector 76">
              <a:extLst>
                <a:ext uri="{FF2B5EF4-FFF2-40B4-BE49-F238E27FC236}">
                  <a16:creationId xmlns:a16="http://schemas.microsoft.com/office/drawing/2014/main" id="{7E639DEA-8D83-B047-C178-A1B44448B4DC}"/>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897FAE5-57CB-BCD5-FBF1-4E0B4F0B338F}"/>
              </a:ext>
            </a:extLst>
          </p:cNvPr>
          <p:cNvGrpSpPr/>
          <p:nvPr/>
        </p:nvGrpSpPr>
        <p:grpSpPr>
          <a:xfrm>
            <a:off x="1905000" y="3653247"/>
            <a:ext cx="4186188" cy="1062160"/>
            <a:chOff x="1410787" y="2480552"/>
            <a:chExt cx="9370424" cy="2377553"/>
          </a:xfrm>
        </p:grpSpPr>
        <p:cxnSp>
          <p:nvCxnSpPr>
            <p:cNvPr id="79" name="Straight Arrow Connector 78">
              <a:extLst>
                <a:ext uri="{FF2B5EF4-FFF2-40B4-BE49-F238E27FC236}">
                  <a16:creationId xmlns:a16="http://schemas.microsoft.com/office/drawing/2014/main" id="{E5B22B7A-9B38-BB0E-7693-F5513926FD09}"/>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C5CC0B4-5246-0A1A-0191-3674B5C05BCF}"/>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81" name="Picture 80" descr="A picture containing drawing&#10;&#10;Description automatically generated">
              <a:extLst>
                <a:ext uri="{FF2B5EF4-FFF2-40B4-BE49-F238E27FC236}">
                  <a16:creationId xmlns:a16="http://schemas.microsoft.com/office/drawing/2014/main" id="{81BBD10C-A869-FCBD-6A2E-E1B15B8CC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82" name="Picture 81" descr="A picture containing drawing&#10;&#10;Description automatically generated">
              <a:extLst>
                <a:ext uri="{FF2B5EF4-FFF2-40B4-BE49-F238E27FC236}">
                  <a16:creationId xmlns:a16="http://schemas.microsoft.com/office/drawing/2014/main" id="{4561B74A-B068-5960-0F9D-3BBB6A63A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83" name="Straight Connector 82">
              <a:extLst>
                <a:ext uri="{FF2B5EF4-FFF2-40B4-BE49-F238E27FC236}">
                  <a16:creationId xmlns:a16="http://schemas.microsoft.com/office/drawing/2014/main" id="{2CEA456E-7975-1674-D8D6-929B068357E4}"/>
                </a:ext>
              </a:extLst>
            </p:cNvPr>
            <p:cNvCxnSpPr>
              <a:cxnSpLocks/>
              <a:endCxn id="82"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8473088-35EB-E86D-AE77-FD38AF06E40F}"/>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5" name="Picture 84" descr="A close up of a sign&#10;&#10;Description automatically generated">
              <a:extLst>
                <a:ext uri="{FF2B5EF4-FFF2-40B4-BE49-F238E27FC236}">
                  <a16:creationId xmlns:a16="http://schemas.microsoft.com/office/drawing/2014/main" id="{51914283-A835-2D63-67DB-C09A86331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86" name="Straight Connector 85">
              <a:extLst>
                <a:ext uri="{FF2B5EF4-FFF2-40B4-BE49-F238E27FC236}">
                  <a16:creationId xmlns:a16="http://schemas.microsoft.com/office/drawing/2014/main" id="{9A9E53A5-206A-D3E2-961D-E150C08A7409}"/>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CCC63EA5-1254-965B-C6F4-BC8FCBE42E61}"/>
              </a:ext>
            </a:extLst>
          </p:cNvPr>
          <p:cNvGrpSpPr/>
          <p:nvPr/>
        </p:nvGrpSpPr>
        <p:grpSpPr>
          <a:xfrm>
            <a:off x="2057400" y="3805647"/>
            <a:ext cx="4186188" cy="1062160"/>
            <a:chOff x="1410787" y="2480552"/>
            <a:chExt cx="9370424" cy="2377553"/>
          </a:xfrm>
        </p:grpSpPr>
        <p:cxnSp>
          <p:nvCxnSpPr>
            <p:cNvPr id="88" name="Straight Arrow Connector 87">
              <a:extLst>
                <a:ext uri="{FF2B5EF4-FFF2-40B4-BE49-F238E27FC236}">
                  <a16:creationId xmlns:a16="http://schemas.microsoft.com/office/drawing/2014/main" id="{3DA0DA9A-B9B0-A6C7-1E8A-1C8962907932}"/>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207500C-ECF7-FB1D-D30C-F3B2968A3640}"/>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90" name="Picture 89" descr="A picture containing drawing&#10;&#10;Description automatically generated">
              <a:extLst>
                <a:ext uri="{FF2B5EF4-FFF2-40B4-BE49-F238E27FC236}">
                  <a16:creationId xmlns:a16="http://schemas.microsoft.com/office/drawing/2014/main" id="{F5825827-D76F-234A-2467-285594164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91" name="Picture 90" descr="A picture containing drawing&#10;&#10;Description automatically generated">
              <a:extLst>
                <a:ext uri="{FF2B5EF4-FFF2-40B4-BE49-F238E27FC236}">
                  <a16:creationId xmlns:a16="http://schemas.microsoft.com/office/drawing/2014/main" id="{00F52528-E754-7B8E-79FB-79BFED443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92" name="Straight Connector 91">
              <a:extLst>
                <a:ext uri="{FF2B5EF4-FFF2-40B4-BE49-F238E27FC236}">
                  <a16:creationId xmlns:a16="http://schemas.microsoft.com/office/drawing/2014/main" id="{D7908C1F-7771-B39D-0FBC-A569DF92B64F}"/>
                </a:ext>
              </a:extLst>
            </p:cNvPr>
            <p:cNvCxnSpPr>
              <a:cxnSpLocks/>
              <a:endCxn id="91"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3F0BCD5-1907-F2CC-A21B-250071A52DCD}"/>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4" name="Picture 93" descr="A close up of a sign&#10;&#10;Description automatically generated">
              <a:extLst>
                <a:ext uri="{FF2B5EF4-FFF2-40B4-BE49-F238E27FC236}">
                  <a16:creationId xmlns:a16="http://schemas.microsoft.com/office/drawing/2014/main" id="{DCE18FF5-75B1-7E0A-F579-BFB08C688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95" name="Straight Connector 94">
              <a:extLst>
                <a:ext uri="{FF2B5EF4-FFF2-40B4-BE49-F238E27FC236}">
                  <a16:creationId xmlns:a16="http://schemas.microsoft.com/office/drawing/2014/main" id="{1D1B494E-940C-66BA-081F-B2FE5E0CDD1B}"/>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0B3BAFB-7F0D-2B97-D61F-3BDA4AA0DF45}"/>
              </a:ext>
            </a:extLst>
          </p:cNvPr>
          <p:cNvGrpSpPr/>
          <p:nvPr/>
        </p:nvGrpSpPr>
        <p:grpSpPr>
          <a:xfrm>
            <a:off x="2209800" y="3958047"/>
            <a:ext cx="4186188" cy="1062160"/>
            <a:chOff x="1410787" y="2480552"/>
            <a:chExt cx="9370424" cy="2377553"/>
          </a:xfrm>
        </p:grpSpPr>
        <p:cxnSp>
          <p:nvCxnSpPr>
            <p:cNvPr id="97" name="Straight Arrow Connector 96">
              <a:extLst>
                <a:ext uri="{FF2B5EF4-FFF2-40B4-BE49-F238E27FC236}">
                  <a16:creationId xmlns:a16="http://schemas.microsoft.com/office/drawing/2014/main" id="{06B0D5EC-86A9-0776-9CCB-0CDB6DE27527}"/>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1FFE14C-31F7-6209-5291-35DBBFDB1E10}"/>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99" name="Picture 98" descr="A picture containing drawing&#10;&#10;Description automatically generated">
              <a:extLst>
                <a:ext uri="{FF2B5EF4-FFF2-40B4-BE49-F238E27FC236}">
                  <a16:creationId xmlns:a16="http://schemas.microsoft.com/office/drawing/2014/main" id="{077D81E3-3ED7-566B-9BF0-A82633911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00" name="Picture 99" descr="A picture containing drawing&#10;&#10;Description automatically generated">
              <a:extLst>
                <a:ext uri="{FF2B5EF4-FFF2-40B4-BE49-F238E27FC236}">
                  <a16:creationId xmlns:a16="http://schemas.microsoft.com/office/drawing/2014/main" id="{6C93ACE5-1E2F-ACD0-5E4D-49A303BAD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01" name="Straight Connector 100">
              <a:extLst>
                <a:ext uri="{FF2B5EF4-FFF2-40B4-BE49-F238E27FC236}">
                  <a16:creationId xmlns:a16="http://schemas.microsoft.com/office/drawing/2014/main" id="{D7780DBC-1F5E-50B2-0935-D5FA1B382AF5}"/>
                </a:ext>
              </a:extLst>
            </p:cNvPr>
            <p:cNvCxnSpPr>
              <a:cxnSpLocks/>
              <a:endCxn id="100"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D2D9F1-5DFB-C2F9-AF52-BE7CF663D741}"/>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3" name="Picture 102" descr="A close up of a sign&#10;&#10;Description automatically generated">
              <a:extLst>
                <a:ext uri="{FF2B5EF4-FFF2-40B4-BE49-F238E27FC236}">
                  <a16:creationId xmlns:a16="http://schemas.microsoft.com/office/drawing/2014/main" id="{B34E00B6-F6D5-5491-FBED-EF0775854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04" name="Straight Connector 103">
              <a:extLst>
                <a:ext uri="{FF2B5EF4-FFF2-40B4-BE49-F238E27FC236}">
                  <a16:creationId xmlns:a16="http://schemas.microsoft.com/office/drawing/2014/main" id="{FB015158-77E6-B30A-E089-C8DC8509D07B}"/>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BFC50B1F-D214-00BA-0E2A-BB6C613EFBDD}"/>
              </a:ext>
            </a:extLst>
          </p:cNvPr>
          <p:cNvGrpSpPr/>
          <p:nvPr/>
        </p:nvGrpSpPr>
        <p:grpSpPr>
          <a:xfrm>
            <a:off x="2362200" y="4110447"/>
            <a:ext cx="4186188" cy="1062160"/>
            <a:chOff x="1410787" y="2480552"/>
            <a:chExt cx="9370424" cy="2377553"/>
          </a:xfrm>
        </p:grpSpPr>
        <p:cxnSp>
          <p:nvCxnSpPr>
            <p:cNvPr id="106" name="Straight Arrow Connector 105">
              <a:extLst>
                <a:ext uri="{FF2B5EF4-FFF2-40B4-BE49-F238E27FC236}">
                  <a16:creationId xmlns:a16="http://schemas.microsoft.com/office/drawing/2014/main" id="{778F6BCD-4C0C-AEE7-AC32-5F4B611067C4}"/>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46381033-9B7F-BBD8-22DE-71A9BAB37113}"/>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108" name="Picture 107" descr="A picture containing drawing&#10;&#10;Description automatically generated">
              <a:extLst>
                <a:ext uri="{FF2B5EF4-FFF2-40B4-BE49-F238E27FC236}">
                  <a16:creationId xmlns:a16="http://schemas.microsoft.com/office/drawing/2014/main" id="{BB515C4B-450E-0275-6BBC-3F834688F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09" name="Picture 108" descr="A picture containing drawing&#10;&#10;Description automatically generated">
              <a:extLst>
                <a:ext uri="{FF2B5EF4-FFF2-40B4-BE49-F238E27FC236}">
                  <a16:creationId xmlns:a16="http://schemas.microsoft.com/office/drawing/2014/main" id="{DC051718-4B86-786C-79DF-73A2BB81A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10" name="Straight Connector 109">
              <a:extLst>
                <a:ext uri="{FF2B5EF4-FFF2-40B4-BE49-F238E27FC236}">
                  <a16:creationId xmlns:a16="http://schemas.microsoft.com/office/drawing/2014/main" id="{56E9222F-D4BD-FAFE-089A-24E5276D9E90}"/>
                </a:ext>
              </a:extLst>
            </p:cNvPr>
            <p:cNvCxnSpPr>
              <a:cxnSpLocks/>
              <a:endCxn id="109"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37CA82A-718E-1C77-A734-AD4F159E753F}"/>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2" name="Picture 111" descr="A close up of a sign&#10;&#10;Description automatically generated">
              <a:extLst>
                <a:ext uri="{FF2B5EF4-FFF2-40B4-BE49-F238E27FC236}">
                  <a16:creationId xmlns:a16="http://schemas.microsoft.com/office/drawing/2014/main" id="{2AD2BDAA-BCA8-E642-3FF2-4EF111EA4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13" name="Straight Connector 112">
              <a:extLst>
                <a:ext uri="{FF2B5EF4-FFF2-40B4-BE49-F238E27FC236}">
                  <a16:creationId xmlns:a16="http://schemas.microsoft.com/office/drawing/2014/main" id="{6C23AD2F-B3AD-002E-F4ED-C5529DB98BB3}"/>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C17DF58F-6A0F-441C-EFF1-C435F3B6CA45}"/>
              </a:ext>
            </a:extLst>
          </p:cNvPr>
          <p:cNvGrpSpPr/>
          <p:nvPr/>
        </p:nvGrpSpPr>
        <p:grpSpPr>
          <a:xfrm>
            <a:off x="2514600" y="4262847"/>
            <a:ext cx="4186188" cy="1062160"/>
            <a:chOff x="1410787" y="2480552"/>
            <a:chExt cx="9370424" cy="2377553"/>
          </a:xfrm>
        </p:grpSpPr>
        <p:cxnSp>
          <p:nvCxnSpPr>
            <p:cNvPr id="115" name="Straight Arrow Connector 114">
              <a:extLst>
                <a:ext uri="{FF2B5EF4-FFF2-40B4-BE49-F238E27FC236}">
                  <a16:creationId xmlns:a16="http://schemas.microsoft.com/office/drawing/2014/main" id="{F1E92232-C222-66ED-25DC-70C81AB47B60}"/>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CA6AA85E-82DE-5A86-6BC4-8A1A00F0558F}"/>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117" name="Picture 116" descr="A picture containing drawing&#10;&#10;Description automatically generated">
              <a:extLst>
                <a:ext uri="{FF2B5EF4-FFF2-40B4-BE49-F238E27FC236}">
                  <a16:creationId xmlns:a16="http://schemas.microsoft.com/office/drawing/2014/main" id="{8187E22D-67A4-17DA-46E7-C2530108D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18" name="Picture 117" descr="A picture containing drawing&#10;&#10;Description automatically generated">
              <a:extLst>
                <a:ext uri="{FF2B5EF4-FFF2-40B4-BE49-F238E27FC236}">
                  <a16:creationId xmlns:a16="http://schemas.microsoft.com/office/drawing/2014/main" id="{65CFFECD-694A-AFBA-DA9A-F3F5AAE9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19" name="Straight Connector 118">
              <a:extLst>
                <a:ext uri="{FF2B5EF4-FFF2-40B4-BE49-F238E27FC236}">
                  <a16:creationId xmlns:a16="http://schemas.microsoft.com/office/drawing/2014/main" id="{428BCF72-45FF-7E16-88B2-CE6CA909F2F3}"/>
                </a:ext>
              </a:extLst>
            </p:cNvPr>
            <p:cNvCxnSpPr>
              <a:cxnSpLocks/>
              <a:endCxn id="118"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2359FAB-82F2-6E89-3488-3979AE799306}"/>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1" name="Picture 120" descr="A close up of a sign&#10;&#10;Description automatically generated">
              <a:extLst>
                <a:ext uri="{FF2B5EF4-FFF2-40B4-BE49-F238E27FC236}">
                  <a16:creationId xmlns:a16="http://schemas.microsoft.com/office/drawing/2014/main" id="{F5BA9283-76C2-60B9-353E-D799A3AFBB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22" name="Straight Connector 121">
              <a:extLst>
                <a:ext uri="{FF2B5EF4-FFF2-40B4-BE49-F238E27FC236}">
                  <a16:creationId xmlns:a16="http://schemas.microsoft.com/office/drawing/2014/main" id="{DFEF21B1-1B90-4F47-750C-17F0C41D2EB6}"/>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23" name="Title 1">
            <a:extLst>
              <a:ext uri="{FF2B5EF4-FFF2-40B4-BE49-F238E27FC236}">
                <a16:creationId xmlns:a16="http://schemas.microsoft.com/office/drawing/2014/main" id="{F4CA0C2E-416A-B940-5B87-FB2B2BE5549D}"/>
              </a:ext>
            </a:extLst>
          </p:cNvPr>
          <p:cNvSpPr>
            <a:spLocks noGrp="1"/>
          </p:cNvSpPr>
          <p:nvPr>
            <p:ph type="title"/>
          </p:nvPr>
        </p:nvSpPr>
        <p:spPr>
          <a:xfrm>
            <a:off x="838200" y="365125"/>
            <a:ext cx="10515600" cy="1325563"/>
          </a:xfrm>
        </p:spPr>
        <p:txBody>
          <a:bodyPr/>
          <a:lstStyle/>
          <a:p>
            <a:r>
              <a:rPr lang="en-AU" dirty="0"/>
              <a:t>Establishing a correlation</a:t>
            </a:r>
          </a:p>
        </p:txBody>
      </p:sp>
      <p:sp>
        <p:nvSpPr>
          <p:cNvPr id="2" name="TextBox 1">
            <a:extLst>
              <a:ext uri="{FF2B5EF4-FFF2-40B4-BE49-F238E27FC236}">
                <a16:creationId xmlns:a16="http://schemas.microsoft.com/office/drawing/2014/main" id="{4192014D-67F2-C107-E48A-98AEE10229F1}"/>
              </a:ext>
            </a:extLst>
          </p:cNvPr>
          <p:cNvSpPr txBox="1"/>
          <p:nvPr/>
        </p:nvSpPr>
        <p:spPr>
          <a:xfrm>
            <a:off x="7156750" y="2395878"/>
            <a:ext cx="4158543" cy="2554545"/>
          </a:xfrm>
          <a:prstGeom prst="rect">
            <a:avLst/>
          </a:prstGeom>
          <a:noFill/>
        </p:spPr>
        <p:txBody>
          <a:bodyPr wrap="square">
            <a:spAutoFit/>
          </a:bodyPr>
          <a:lstStyle/>
          <a:p>
            <a:r>
              <a:rPr lang="en-AU" sz="2000" dirty="0">
                <a:latin typeface="Avenir Book" panose="02000503020000020003" pitchFamily="2" charset="0"/>
              </a:rPr>
              <a:t>Remember we shouldn’t neglect the </a:t>
            </a:r>
            <a:r>
              <a:rPr lang="en-AU" sz="2000" dirty="0">
                <a:solidFill>
                  <a:srgbClr val="FF0000"/>
                </a:solidFill>
                <a:latin typeface="Avenir Book" panose="02000503020000020003" pitchFamily="2" charset="0"/>
              </a:rPr>
              <a:t>base rate</a:t>
            </a:r>
            <a:r>
              <a:rPr lang="en-AU" sz="2000" dirty="0">
                <a:latin typeface="Avenir Book" panose="02000503020000020003" pitchFamily="2" charset="0"/>
              </a:rPr>
              <a:t>!</a:t>
            </a:r>
          </a:p>
          <a:p>
            <a:endParaRPr lang="en-AU" sz="2000" dirty="0">
              <a:latin typeface="Avenir Book" panose="02000503020000020003" pitchFamily="2" charset="0"/>
            </a:endParaRPr>
          </a:p>
          <a:p>
            <a:r>
              <a:rPr lang="en-AU" sz="2000" dirty="0">
                <a:latin typeface="Avenir Book" panose="02000503020000020003" pitchFamily="2" charset="0"/>
              </a:rPr>
              <a:t>We need to know whether taking Panadol makes it more likely that a person’s headache will be relieved </a:t>
            </a:r>
            <a:r>
              <a:rPr lang="en-AU" sz="2000" dirty="0">
                <a:solidFill>
                  <a:srgbClr val="FF0000"/>
                </a:solidFill>
                <a:latin typeface="Avenir Book" panose="02000503020000020003" pitchFamily="2" charset="0"/>
              </a:rPr>
              <a:t>compared to if they didn’t take Panadol.</a:t>
            </a:r>
          </a:p>
        </p:txBody>
      </p:sp>
    </p:spTree>
    <p:extLst>
      <p:ext uri="{BB962C8B-B14F-4D97-AF65-F5344CB8AC3E}">
        <p14:creationId xmlns:p14="http://schemas.microsoft.com/office/powerpoint/2010/main" val="2861677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814EBDE-9C08-E90E-FF2A-7FC3FC7EFBFA}"/>
              </a:ext>
            </a:extLst>
          </p:cNvPr>
          <p:cNvGrpSpPr/>
          <p:nvPr/>
        </p:nvGrpSpPr>
        <p:grpSpPr>
          <a:xfrm>
            <a:off x="1272941" y="2205614"/>
            <a:ext cx="4186188" cy="1062160"/>
            <a:chOff x="1410787" y="2480552"/>
            <a:chExt cx="9370424" cy="2377553"/>
          </a:xfrm>
        </p:grpSpPr>
        <p:cxnSp>
          <p:nvCxnSpPr>
            <p:cNvPr id="124" name="Straight Arrow Connector 123">
              <a:extLst>
                <a:ext uri="{FF2B5EF4-FFF2-40B4-BE49-F238E27FC236}">
                  <a16:creationId xmlns:a16="http://schemas.microsoft.com/office/drawing/2014/main" id="{EC745FAC-FA47-7E8D-CAC5-1C607CC02168}"/>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06E104D-B063-C2F8-1E06-F8E0BE5EB3BA}"/>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126" name="Picture 125" descr="A picture containing drawing&#10;&#10;Description automatically generated">
              <a:extLst>
                <a:ext uri="{FF2B5EF4-FFF2-40B4-BE49-F238E27FC236}">
                  <a16:creationId xmlns:a16="http://schemas.microsoft.com/office/drawing/2014/main" id="{D9F186DB-B442-C9AC-D1BB-15A9DF4E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27" name="Picture 126" descr="A picture containing drawing&#10;&#10;Description automatically generated">
              <a:extLst>
                <a:ext uri="{FF2B5EF4-FFF2-40B4-BE49-F238E27FC236}">
                  <a16:creationId xmlns:a16="http://schemas.microsoft.com/office/drawing/2014/main" id="{493D046A-12C9-2441-CB4C-956AF6634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28" name="Straight Connector 127">
              <a:extLst>
                <a:ext uri="{FF2B5EF4-FFF2-40B4-BE49-F238E27FC236}">
                  <a16:creationId xmlns:a16="http://schemas.microsoft.com/office/drawing/2014/main" id="{8C7E2572-2D29-AE64-8610-EF970A66E6DB}"/>
                </a:ext>
              </a:extLst>
            </p:cNvPr>
            <p:cNvCxnSpPr>
              <a:cxnSpLocks/>
              <a:endCxn id="127"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440A6B-6165-992A-FAE2-41D652D36C4B}"/>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0" name="Picture 129" descr="A close up of a sign&#10;&#10;Description automatically generated">
              <a:extLst>
                <a:ext uri="{FF2B5EF4-FFF2-40B4-BE49-F238E27FC236}">
                  <a16:creationId xmlns:a16="http://schemas.microsoft.com/office/drawing/2014/main" id="{AE682ADB-D23E-1978-C88F-B309FA933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91" y="3359782"/>
              <a:ext cx="640432" cy="773744"/>
            </a:xfrm>
            <a:prstGeom prst="rect">
              <a:avLst/>
            </a:prstGeom>
          </p:spPr>
        </p:pic>
        <p:cxnSp>
          <p:nvCxnSpPr>
            <p:cNvPr id="131" name="Straight Connector 130">
              <a:extLst>
                <a:ext uri="{FF2B5EF4-FFF2-40B4-BE49-F238E27FC236}">
                  <a16:creationId xmlns:a16="http://schemas.microsoft.com/office/drawing/2014/main" id="{E56392D6-1317-EEEC-682A-E741A125BA36}"/>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32" name="Title 1">
            <a:extLst>
              <a:ext uri="{FF2B5EF4-FFF2-40B4-BE49-F238E27FC236}">
                <a16:creationId xmlns:a16="http://schemas.microsoft.com/office/drawing/2014/main" id="{D20DC171-E168-1D5A-021C-9F114F2DB83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Book" panose="02000503020000020003" pitchFamily="2" charset="0"/>
                <a:ea typeface="+mj-ea"/>
                <a:cs typeface="+mj-cs"/>
              </a:defRPr>
            </a:lvl1pPr>
          </a:lstStyle>
          <a:p>
            <a:r>
              <a:rPr lang="en-AU"/>
              <a:t>Establishing a correlation</a:t>
            </a:r>
            <a:endParaRPr lang="en-AU" dirty="0"/>
          </a:p>
        </p:txBody>
      </p:sp>
      <p:sp>
        <p:nvSpPr>
          <p:cNvPr id="133" name="TextBox 132">
            <a:extLst>
              <a:ext uri="{FF2B5EF4-FFF2-40B4-BE49-F238E27FC236}">
                <a16:creationId xmlns:a16="http://schemas.microsoft.com/office/drawing/2014/main" id="{C98DD565-FAE7-AE9B-E983-906441AE7B1A}"/>
              </a:ext>
            </a:extLst>
          </p:cNvPr>
          <p:cNvSpPr txBox="1"/>
          <p:nvPr/>
        </p:nvSpPr>
        <p:spPr>
          <a:xfrm>
            <a:off x="7156750" y="2395878"/>
            <a:ext cx="4158543" cy="2554545"/>
          </a:xfrm>
          <a:prstGeom prst="rect">
            <a:avLst/>
          </a:prstGeom>
          <a:noFill/>
        </p:spPr>
        <p:txBody>
          <a:bodyPr wrap="square">
            <a:spAutoFit/>
          </a:bodyPr>
          <a:lstStyle/>
          <a:p>
            <a:r>
              <a:rPr lang="en-AU" sz="2000" dirty="0">
                <a:latin typeface="Avenir Book" panose="02000503020000020003" pitchFamily="2" charset="0"/>
              </a:rPr>
              <a:t>Remember we shouldn’t neglect the </a:t>
            </a:r>
            <a:r>
              <a:rPr lang="en-AU" sz="2000" dirty="0">
                <a:solidFill>
                  <a:srgbClr val="FF0000"/>
                </a:solidFill>
                <a:latin typeface="Avenir Book" panose="02000503020000020003" pitchFamily="2" charset="0"/>
              </a:rPr>
              <a:t>base rate</a:t>
            </a:r>
            <a:r>
              <a:rPr lang="en-AU" sz="2000" dirty="0">
                <a:latin typeface="Avenir Book" panose="02000503020000020003" pitchFamily="2" charset="0"/>
              </a:rPr>
              <a:t>!</a:t>
            </a:r>
          </a:p>
          <a:p>
            <a:endParaRPr lang="en-AU" sz="2000" dirty="0">
              <a:latin typeface="Avenir Book" panose="02000503020000020003" pitchFamily="2" charset="0"/>
            </a:endParaRPr>
          </a:p>
          <a:p>
            <a:r>
              <a:rPr lang="en-AU" sz="2000" dirty="0">
                <a:latin typeface="Avenir Book" panose="02000503020000020003" pitchFamily="2" charset="0"/>
              </a:rPr>
              <a:t>We need to know whether taking Panadol makes it more likely that a person’s headache will be relieved </a:t>
            </a:r>
            <a:r>
              <a:rPr lang="en-AU" sz="2000" dirty="0">
                <a:solidFill>
                  <a:srgbClr val="FF0000"/>
                </a:solidFill>
                <a:latin typeface="Avenir Book" panose="02000503020000020003" pitchFamily="2" charset="0"/>
              </a:rPr>
              <a:t>compared to if they didn’t take Panadol.</a:t>
            </a:r>
          </a:p>
        </p:txBody>
      </p:sp>
      <p:grpSp>
        <p:nvGrpSpPr>
          <p:cNvPr id="134" name="Group 133">
            <a:extLst>
              <a:ext uri="{FF2B5EF4-FFF2-40B4-BE49-F238E27FC236}">
                <a16:creationId xmlns:a16="http://schemas.microsoft.com/office/drawing/2014/main" id="{6747866A-7AC9-489C-1AA9-D9A5D38A0505}"/>
              </a:ext>
            </a:extLst>
          </p:cNvPr>
          <p:cNvGrpSpPr/>
          <p:nvPr/>
        </p:nvGrpSpPr>
        <p:grpSpPr>
          <a:xfrm>
            <a:off x="1272941" y="4515197"/>
            <a:ext cx="4186188" cy="1062160"/>
            <a:chOff x="1410787" y="2480552"/>
            <a:chExt cx="9370424" cy="2377553"/>
          </a:xfrm>
        </p:grpSpPr>
        <p:cxnSp>
          <p:nvCxnSpPr>
            <p:cNvPr id="135" name="Straight Arrow Connector 134">
              <a:extLst>
                <a:ext uri="{FF2B5EF4-FFF2-40B4-BE49-F238E27FC236}">
                  <a16:creationId xmlns:a16="http://schemas.microsoft.com/office/drawing/2014/main" id="{86A16381-77A3-3138-6B3B-4B683E494786}"/>
                </a:ext>
              </a:extLst>
            </p:cNvPr>
            <p:cNvCxnSpPr/>
            <p:nvPr/>
          </p:nvCxnSpPr>
          <p:spPr>
            <a:xfrm>
              <a:off x="1410787" y="4457180"/>
              <a:ext cx="83253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85E2B97A-B27D-6663-68D4-0631E86F6407}"/>
                </a:ext>
              </a:extLst>
            </p:cNvPr>
            <p:cNvSpPr txBox="1"/>
            <p:nvPr/>
          </p:nvSpPr>
          <p:spPr>
            <a:xfrm>
              <a:off x="9736183" y="4272514"/>
              <a:ext cx="1045028" cy="585591"/>
            </a:xfrm>
            <a:prstGeom prst="rect">
              <a:avLst/>
            </a:prstGeom>
            <a:noFill/>
          </p:spPr>
          <p:txBody>
            <a:bodyPr wrap="square" rtlCol="0">
              <a:spAutoFit/>
            </a:bodyPr>
            <a:lstStyle/>
            <a:p>
              <a:r>
                <a:rPr lang="en-AU" sz="1100" dirty="0"/>
                <a:t>time</a:t>
              </a:r>
            </a:p>
          </p:txBody>
        </p:sp>
        <p:pic>
          <p:nvPicPr>
            <p:cNvPr id="137" name="Picture 136" descr="A picture containing drawing&#10;&#10;Description automatically generated">
              <a:extLst>
                <a:ext uri="{FF2B5EF4-FFF2-40B4-BE49-F238E27FC236}">
                  <a16:creationId xmlns:a16="http://schemas.microsoft.com/office/drawing/2014/main" id="{4701F13C-CA5D-CED9-4C60-9933393D8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05" y="2480552"/>
              <a:ext cx="1758460" cy="1758460"/>
            </a:xfrm>
            <a:prstGeom prst="ellipse">
              <a:avLst/>
            </a:prstGeom>
            <a:ln>
              <a:noFill/>
            </a:ln>
            <a:effectLst>
              <a:softEdge rad="31750"/>
            </a:effectLst>
          </p:spPr>
        </p:pic>
        <p:pic>
          <p:nvPicPr>
            <p:cNvPr id="138" name="Picture 137" descr="A picture containing drawing&#10;&#10;Description automatically generated">
              <a:extLst>
                <a:ext uri="{FF2B5EF4-FFF2-40B4-BE49-F238E27FC236}">
                  <a16:creationId xmlns:a16="http://schemas.microsoft.com/office/drawing/2014/main" id="{D6688CE5-2FAF-BD73-7151-C870BF2C2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4" y="2480552"/>
              <a:ext cx="1371599" cy="1758460"/>
            </a:xfrm>
            <a:prstGeom prst="ellipse">
              <a:avLst/>
            </a:prstGeom>
            <a:ln>
              <a:noFill/>
            </a:ln>
            <a:effectLst>
              <a:softEdge rad="12700"/>
            </a:effectLst>
          </p:spPr>
        </p:pic>
        <p:cxnSp>
          <p:nvCxnSpPr>
            <p:cNvPr id="139" name="Straight Connector 138">
              <a:extLst>
                <a:ext uri="{FF2B5EF4-FFF2-40B4-BE49-F238E27FC236}">
                  <a16:creationId xmlns:a16="http://schemas.microsoft.com/office/drawing/2014/main" id="{D6038E09-14AA-FE80-5409-D3BE468869C3}"/>
                </a:ext>
              </a:extLst>
            </p:cNvPr>
            <p:cNvCxnSpPr>
              <a:cxnSpLocks/>
              <a:endCxn id="138" idx="4"/>
            </p:cNvCxnSpPr>
            <p:nvPr/>
          </p:nvCxnSpPr>
          <p:spPr>
            <a:xfrm flipV="1">
              <a:off x="2772154" y="4239012"/>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997C484-7325-9CDE-1BA2-5BCF7B0B5E46}"/>
                </a:ext>
              </a:extLst>
            </p:cNvPr>
            <p:cNvCxnSpPr>
              <a:cxnSpLocks/>
            </p:cNvCxnSpPr>
            <p:nvPr/>
          </p:nvCxnSpPr>
          <p:spPr>
            <a:xfrm flipV="1">
              <a:off x="7870035" y="4230413"/>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69C0F32-A1FC-7C77-4DAB-859FEB48AC97}"/>
                </a:ext>
              </a:extLst>
            </p:cNvPr>
            <p:cNvCxnSpPr>
              <a:cxnSpLocks/>
            </p:cNvCxnSpPr>
            <p:nvPr/>
          </p:nvCxnSpPr>
          <p:spPr>
            <a:xfrm flipV="1">
              <a:off x="4244907" y="4220225"/>
              <a:ext cx="0" cy="218168"/>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143" name="Picture 142" descr="A close up of a sign&#10;&#10;Description automatically generated">
            <a:extLst>
              <a:ext uri="{FF2B5EF4-FFF2-40B4-BE49-F238E27FC236}">
                <a16:creationId xmlns:a16="http://schemas.microsoft.com/office/drawing/2014/main" id="{8A0B1543-D392-B477-818F-7A658437477A}"/>
              </a:ext>
            </a:extLst>
          </p:cNvPr>
          <p:cNvPicPr>
            <a:picLocks noChangeAspect="1"/>
          </p:cNvPicPr>
          <p:nvPr/>
        </p:nvPicPr>
        <p:blipFill>
          <a:blip r:embed="rId5">
            <a:duotone>
              <a:schemeClr val="accent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2378878" y="4844861"/>
            <a:ext cx="338424" cy="408872"/>
          </a:xfrm>
          <a:prstGeom prst="rect">
            <a:avLst/>
          </a:prstGeom>
        </p:spPr>
      </p:pic>
      <p:sp>
        <p:nvSpPr>
          <p:cNvPr id="144" name="TextBox 143">
            <a:extLst>
              <a:ext uri="{FF2B5EF4-FFF2-40B4-BE49-F238E27FC236}">
                <a16:creationId xmlns:a16="http://schemas.microsoft.com/office/drawing/2014/main" id="{1F7B4084-19C2-93BE-AE89-AA60541ADA8A}"/>
              </a:ext>
            </a:extLst>
          </p:cNvPr>
          <p:cNvSpPr txBox="1"/>
          <p:nvPr/>
        </p:nvSpPr>
        <p:spPr>
          <a:xfrm>
            <a:off x="5257373" y="4750368"/>
            <a:ext cx="4158543" cy="400110"/>
          </a:xfrm>
          <a:prstGeom prst="rect">
            <a:avLst/>
          </a:prstGeom>
          <a:noFill/>
        </p:spPr>
        <p:txBody>
          <a:bodyPr wrap="square">
            <a:spAutoFit/>
          </a:bodyPr>
          <a:lstStyle/>
          <a:p>
            <a:r>
              <a:rPr lang="en-AU" sz="2000" dirty="0">
                <a:latin typeface="Avenir Book" panose="02000503020000020003" pitchFamily="2" charset="0"/>
              </a:rPr>
              <a:t>x 500</a:t>
            </a:r>
            <a:endParaRPr lang="en-AU" sz="2000" dirty="0">
              <a:solidFill>
                <a:srgbClr val="FF0000"/>
              </a:solidFill>
              <a:latin typeface="Avenir Book" panose="02000503020000020003" pitchFamily="2" charset="0"/>
            </a:endParaRPr>
          </a:p>
        </p:txBody>
      </p:sp>
      <p:sp>
        <p:nvSpPr>
          <p:cNvPr id="145" name="TextBox 144">
            <a:extLst>
              <a:ext uri="{FF2B5EF4-FFF2-40B4-BE49-F238E27FC236}">
                <a16:creationId xmlns:a16="http://schemas.microsoft.com/office/drawing/2014/main" id="{1F9A6D4E-9B8E-33C1-B4CA-2F5ABD2DC833}"/>
              </a:ext>
            </a:extLst>
          </p:cNvPr>
          <p:cNvSpPr txBox="1"/>
          <p:nvPr/>
        </p:nvSpPr>
        <p:spPr>
          <a:xfrm>
            <a:off x="5170745" y="2430680"/>
            <a:ext cx="4158543" cy="400110"/>
          </a:xfrm>
          <a:prstGeom prst="rect">
            <a:avLst/>
          </a:prstGeom>
          <a:noFill/>
        </p:spPr>
        <p:txBody>
          <a:bodyPr wrap="square">
            <a:spAutoFit/>
          </a:bodyPr>
          <a:lstStyle/>
          <a:p>
            <a:r>
              <a:rPr lang="en-AU" sz="2000" dirty="0">
                <a:latin typeface="Avenir Book" panose="02000503020000020003" pitchFamily="2" charset="0"/>
              </a:rPr>
              <a:t>x 500</a:t>
            </a:r>
            <a:endParaRPr lang="en-AU" sz="2000" dirty="0">
              <a:solidFill>
                <a:srgbClr val="FF0000"/>
              </a:solidFill>
              <a:latin typeface="Avenir Book" panose="02000503020000020003" pitchFamily="2" charset="0"/>
            </a:endParaRPr>
          </a:p>
        </p:txBody>
      </p:sp>
    </p:spTree>
    <p:extLst>
      <p:ext uri="{BB962C8B-B14F-4D97-AF65-F5344CB8AC3E}">
        <p14:creationId xmlns:p14="http://schemas.microsoft.com/office/powerpoint/2010/main" val="158728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958C-F9E4-457C-BD39-C21194EA1312}"/>
              </a:ext>
            </a:extLst>
          </p:cNvPr>
          <p:cNvSpPr>
            <a:spLocks noGrp="1"/>
          </p:cNvSpPr>
          <p:nvPr>
            <p:ph type="title"/>
          </p:nvPr>
        </p:nvSpPr>
        <p:spPr/>
        <p:txBody>
          <a:bodyPr>
            <a:normAutofit/>
          </a:bodyPr>
          <a:lstStyle/>
          <a:p>
            <a:r>
              <a:rPr lang="en-AU" sz="4000" dirty="0"/>
              <a:t>Can we rule out alternative explanations of the correlation?</a:t>
            </a:r>
          </a:p>
        </p:txBody>
      </p:sp>
      <p:grpSp>
        <p:nvGrpSpPr>
          <p:cNvPr id="11" name="Group 10">
            <a:extLst>
              <a:ext uri="{FF2B5EF4-FFF2-40B4-BE49-F238E27FC236}">
                <a16:creationId xmlns:a16="http://schemas.microsoft.com/office/drawing/2014/main" id="{0CDE8E55-DE85-6F07-2CA5-205ED47DEBC9}"/>
              </a:ext>
            </a:extLst>
          </p:cNvPr>
          <p:cNvGrpSpPr/>
          <p:nvPr/>
        </p:nvGrpSpPr>
        <p:grpSpPr>
          <a:xfrm>
            <a:off x="838200" y="2924975"/>
            <a:ext cx="7572887" cy="1752128"/>
            <a:chOff x="2299931" y="2802745"/>
            <a:chExt cx="7572887" cy="1752128"/>
          </a:xfrm>
        </p:grpSpPr>
        <p:sp>
          <p:nvSpPr>
            <p:cNvPr id="6" name="TextBox 5">
              <a:extLst>
                <a:ext uri="{FF2B5EF4-FFF2-40B4-BE49-F238E27FC236}">
                  <a16:creationId xmlns:a16="http://schemas.microsoft.com/office/drawing/2014/main" id="{24499323-86AA-42CD-A1E1-D272C464577A}"/>
                </a:ext>
              </a:extLst>
            </p:cNvPr>
            <p:cNvSpPr txBox="1"/>
            <p:nvPr/>
          </p:nvSpPr>
          <p:spPr>
            <a:xfrm>
              <a:off x="9028258" y="4256390"/>
              <a:ext cx="844560" cy="298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time</a:t>
              </a:r>
            </a:p>
          </p:txBody>
        </p:sp>
        <p:cxnSp>
          <p:nvCxnSpPr>
            <p:cNvPr id="5" name="Straight Arrow Connector 4">
              <a:extLst>
                <a:ext uri="{FF2B5EF4-FFF2-40B4-BE49-F238E27FC236}">
                  <a16:creationId xmlns:a16="http://schemas.microsoft.com/office/drawing/2014/main" id="{2DDE3A67-A4A1-45D7-9A1A-466CAA1ED05E}"/>
                </a:ext>
              </a:extLst>
            </p:cNvPr>
            <p:cNvCxnSpPr/>
            <p:nvPr/>
          </p:nvCxnSpPr>
          <p:spPr>
            <a:xfrm>
              <a:off x="2299931" y="4405631"/>
              <a:ext cx="67283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drawing&#10;&#10;Description automatically generated">
              <a:extLst>
                <a:ext uri="{FF2B5EF4-FFF2-40B4-BE49-F238E27FC236}">
                  <a16:creationId xmlns:a16="http://schemas.microsoft.com/office/drawing/2014/main" id="{496DD90D-DA38-495C-83A4-B0E0C813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3544" y="2802745"/>
              <a:ext cx="1421133" cy="1421133"/>
            </a:xfrm>
            <a:prstGeom prst="ellipse">
              <a:avLst/>
            </a:prstGeom>
            <a:ln>
              <a:noFill/>
            </a:ln>
            <a:effectLst>
              <a:softEdge rad="31750"/>
            </a:effectLst>
          </p:spPr>
        </p:pic>
        <p:pic>
          <p:nvPicPr>
            <p:cNvPr id="10" name="Picture 9" descr="A picture containing drawing&#10;&#10;Description automatically generated">
              <a:extLst>
                <a:ext uri="{FF2B5EF4-FFF2-40B4-BE49-F238E27FC236}">
                  <a16:creationId xmlns:a16="http://schemas.microsoft.com/office/drawing/2014/main" id="{62D1B4D9-92DF-4CCD-84CF-B618A0DD5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903" y="2808182"/>
              <a:ext cx="1108484" cy="1421133"/>
            </a:xfrm>
            <a:prstGeom prst="ellipse">
              <a:avLst/>
            </a:prstGeom>
            <a:ln>
              <a:noFill/>
            </a:ln>
            <a:effectLst>
              <a:softEdge rad="12700"/>
            </a:effectLst>
          </p:spPr>
        </p:pic>
        <p:cxnSp>
          <p:nvCxnSpPr>
            <p:cNvPr id="12" name="Straight Connector 11">
              <a:extLst>
                <a:ext uri="{FF2B5EF4-FFF2-40B4-BE49-F238E27FC236}">
                  <a16:creationId xmlns:a16="http://schemas.microsoft.com/office/drawing/2014/main" id="{FE623C1D-E678-4F45-9524-DA1768D35492}"/>
                </a:ext>
              </a:extLst>
            </p:cNvPr>
            <p:cNvCxnSpPr>
              <a:cxnSpLocks/>
              <a:endCxn id="10" idx="4"/>
            </p:cNvCxnSpPr>
            <p:nvPr/>
          </p:nvCxnSpPr>
          <p:spPr>
            <a:xfrm flipV="1">
              <a:off x="3400146" y="4229315"/>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A7FBB9-7D4F-4DD5-8DB3-76FBDA51DE58}"/>
                </a:ext>
              </a:extLst>
            </p:cNvPr>
            <p:cNvCxnSpPr>
              <a:cxnSpLocks/>
            </p:cNvCxnSpPr>
            <p:nvPr/>
          </p:nvCxnSpPr>
          <p:spPr>
            <a:xfrm flipV="1">
              <a:off x="8074111" y="4216929"/>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526648-A618-41CF-8943-1F2F001A6666}"/>
                </a:ext>
              </a:extLst>
            </p:cNvPr>
            <p:cNvCxnSpPr>
              <a:cxnSpLocks/>
            </p:cNvCxnSpPr>
            <p:nvPr/>
          </p:nvCxnSpPr>
          <p:spPr>
            <a:xfrm flipV="1">
              <a:off x="4590379" y="4197790"/>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6822CF07-56B2-4683-A453-EA80EAF90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1591" y="3510754"/>
              <a:ext cx="517577" cy="625316"/>
            </a:xfrm>
            <a:prstGeom prst="rect">
              <a:avLst/>
            </a:prstGeom>
          </p:spPr>
        </p:pic>
        <p:pic>
          <p:nvPicPr>
            <p:cNvPr id="20" name="Picture 19" descr="A picture containing cup, mug, table, bottle&#10;&#10;Description automatically generated">
              <a:extLst>
                <a:ext uri="{FF2B5EF4-FFF2-40B4-BE49-F238E27FC236}">
                  <a16:creationId xmlns:a16="http://schemas.microsoft.com/office/drawing/2014/main" id="{127D9FA6-8111-43B3-8F96-F4A3F02077E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892" b="94196" l="10000" r="90000">
                          <a14:foregroundMark x1="27024" y1="82950" x2="31786" y2="88029"/>
                          <a14:foregroundMark x1="31786" y1="88029" x2="37738" y2="91898"/>
                          <a14:foregroundMark x1="37738" y1="91898" x2="52024" y2="93108"/>
                          <a14:foregroundMark x1="52024" y1="93108" x2="66429" y2="90689"/>
                          <a14:foregroundMark x1="66429" y1="90689" x2="70833" y2="87545"/>
                          <a14:foregroundMark x1="49167" y1="93591" x2="52262" y2="94196"/>
                          <a14:foregroundMark x1="28095" y1="11366" x2="47976" y2="12696"/>
                          <a14:foregroundMark x1="47976" y1="12696" x2="69643" y2="9915"/>
                          <a14:foregroundMark x1="69643" y1="9915" x2="62857" y2="7255"/>
                          <a14:foregroundMark x1="62857" y1="7255" x2="34167" y2="6892"/>
                        </a14:backgroundRemoval>
                      </a14:imgEffect>
                    </a14:imgLayer>
                  </a14:imgProps>
                </a:ext>
                <a:ext uri="{28A0092B-C50C-407E-A947-70E740481C1C}">
                  <a14:useLocalDpi xmlns:a14="http://schemas.microsoft.com/office/drawing/2010/main" val="0"/>
                </a:ext>
              </a:extLst>
            </a:blip>
            <a:stretch>
              <a:fillRect/>
            </a:stretch>
          </p:blipFill>
          <p:spPr>
            <a:xfrm>
              <a:off x="4982954" y="3253445"/>
              <a:ext cx="975788" cy="960687"/>
            </a:xfrm>
            <a:prstGeom prst="rect">
              <a:avLst/>
            </a:prstGeom>
          </p:spPr>
        </p:pic>
        <p:cxnSp>
          <p:nvCxnSpPr>
            <p:cNvPr id="22" name="Straight Connector 21">
              <a:extLst>
                <a:ext uri="{FF2B5EF4-FFF2-40B4-BE49-F238E27FC236}">
                  <a16:creationId xmlns:a16="http://schemas.microsoft.com/office/drawing/2014/main" id="{946FE290-903C-4760-BAD8-AAF83CC022A7}"/>
                </a:ext>
              </a:extLst>
            </p:cNvPr>
            <p:cNvCxnSpPr>
              <a:cxnSpLocks/>
            </p:cNvCxnSpPr>
            <p:nvPr/>
          </p:nvCxnSpPr>
          <p:spPr>
            <a:xfrm flipV="1">
              <a:off x="5470848" y="4199267"/>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3" name="Picture 22" descr="A picture containing clock&#10;&#10;Description automatically generated">
              <a:extLst>
                <a:ext uri="{FF2B5EF4-FFF2-40B4-BE49-F238E27FC236}">
                  <a16:creationId xmlns:a16="http://schemas.microsoft.com/office/drawing/2014/main" id="{8E305B95-7539-4125-B342-0E3154B0AE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9398" y="3296093"/>
              <a:ext cx="901697" cy="901697"/>
            </a:xfrm>
            <a:prstGeom prst="rect">
              <a:avLst/>
            </a:prstGeom>
          </p:spPr>
        </p:pic>
        <p:cxnSp>
          <p:nvCxnSpPr>
            <p:cNvPr id="24" name="Straight Connector 23">
              <a:extLst>
                <a:ext uri="{FF2B5EF4-FFF2-40B4-BE49-F238E27FC236}">
                  <a16:creationId xmlns:a16="http://schemas.microsoft.com/office/drawing/2014/main" id="{D9709970-141F-4FF0-8DF4-6F731CEC2FBC}"/>
                </a:ext>
              </a:extLst>
            </p:cNvPr>
            <p:cNvCxnSpPr>
              <a:cxnSpLocks/>
            </p:cNvCxnSpPr>
            <p:nvPr/>
          </p:nvCxnSpPr>
          <p:spPr>
            <a:xfrm flipV="1">
              <a:off x="6860247" y="4223878"/>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BB81820A-943F-9B26-DB57-CD8400E532E4}"/>
              </a:ext>
            </a:extLst>
          </p:cNvPr>
          <p:cNvSpPr/>
          <p:nvPr/>
        </p:nvSpPr>
        <p:spPr>
          <a:xfrm>
            <a:off x="3483596" y="3327322"/>
            <a:ext cx="1035447" cy="10187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Arrow Connector 14">
            <a:extLst>
              <a:ext uri="{FF2B5EF4-FFF2-40B4-BE49-F238E27FC236}">
                <a16:creationId xmlns:a16="http://schemas.microsoft.com/office/drawing/2014/main" id="{6B2117CC-4A8B-605B-BEE5-B33E94EDBFDF}"/>
              </a:ext>
            </a:extLst>
          </p:cNvPr>
          <p:cNvCxnSpPr>
            <a:cxnSpLocks/>
            <a:endCxn id="13" idx="4"/>
          </p:cNvCxnSpPr>
          <p:nvPr/>
        </p:nvCxnSpPr>
        <p:spPr>
          <a:xfrm flipV="1">
            <a:off x="3520246" y="4346108"/>
            <a:ext cx="481074" cy="9519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92701EA-CF37-68F1-2BFF-32748DCEF82E}"/>
              </a:ext>
            </a:extLst>
          </p:cNvPr>
          <p:cNvSpPr/>
          <p:nvPr/>
        </p:nvSpPr>
        <p:spPr>
          <a:xfrm>
            <a:off x="4908135" y="3375448"/>
            <a:ext cx="1035447" cy="10187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5" name="Straight Arrow Connector 24">
            <a:extLst>
              <a:ext uri="{FF2B5EF4-FFF2-40B4-BE49-F238E27FC236}">
                <a16:creationId xmlns:a16="http://schemas.microsoft.com/office/drawing/2014/main" id="{92A1D798-417C-6938-1A16-380C5F2EBC71}"/>
              </a:ext>
            </a:extLst>
          </p:cNvPr>
          <p:cNvCxnSpPr>
            <a:cxnSpLocks/>
          </p:cNvCxnSpPr>
          <p:nvPr/>
        </p:nvCxnSpPr>
        <p:spPr>
          <a:xfrm flipV="1">
            <a:off x="4908135" y="4362895"/>
            <a:ext cx="481074" cy="9519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05BDFCB-A436-3730-9918-5689E83C8353}"/>
              </a:ext>
            </a:extLst>
          </p:cNvPr>
          <p:cNvSpPr txBox="1"/>
          <p:nvPr/>
        </p:nvSpPr>
        <p:spPr>
          <a:xfrm>
            <a:off x="2912054" y="5481257"/>
            <a:ext cx="3031528" cy="369332"/>
          </a:xfrm>
          <a:prstGeom prst="rect">
            <a:avLst/>
          </a:prstGeom>
          <a:noFill/>
        </p:spPr>
        <p:txBody>
          <a:bodyPr wrap="square">
            <a:spAutoFit/>
          </a:bodyPr>
          <a:lstStyle/>
          <a:p>
            <a:r>
              <a:rPr lang="en-AU" dirty="0">
                <a:latin typeface="Avenir Book" panose="02000503020000020003" pitchFamily="2" charset="0"/>
              </a:rPr>
              <a:t>Confounding causes?</a:t>
            </a:r>
          </a:p>
        </p:txBody>
      </p:sp>
      <p:pic>
        <p:nvPicPr>
          <p:cNvPr id="38" name="Content Placeholder 5">
            <a:extLst>
              <a:ext uri="{FF2B5EF4-FFF2-40B4-BE49-F238E27FC236}">
                <a16:creationId xmlns:a16="http://schemas.microsoft.com/office/drawing/2014/main" id="{58597DCB-A462-C036-96E2-89FF9916907B}"/>
              </a:ext>
            </a:extLst>
          </p:cNvPr>
          <p:cNvPicPr/>
          <p:nvPr/>
        </p:nvPicPr>
        <p:blipFill rotWithShape="1">
          <a:blip r:embed="rId9"/>
          <a:srcRect l="54478" t="46184" r="5870" b="13167"/>
          <a:stretch/>
        </p:blipFill>
        <p:spPr>
          <a:xfrm>
            <a:off x="8277868" y="2345389"/>
            <a:ext cx="3077086" cy="3505200"/>
          </a:xfrm>
          <a:prstGeom prst="rect">
            <a:avLst/>
          </a:prstGeom>
        </p:spPr>
      </p:pic>
      <p:sp>
        <p:nvSpPr>
          <p:cNvPr id="39" name="&quot;No&quot; Symbol 38">
            <a:extLst>
              <a:ext uri="{FF2B5EF4-FFF2-40B4-BE49-F238E27FC236}">
                <a16:creationId xmlns:a16="http://schemas.microsoft.com/office/drawing/2014/main" id="{37359DCC-515A-0C5D-0DC2-A4D702B84FB8}"/>
              </a:ext>
            </a:extLst>
          </p:cNvPr>
          <p:cNvSpPr/>
          <p:nvPr/>
        </p:nvSpPr>
        <p:spPr>
          <a:xfrm>
            <a:off x="8897718" y="3823578"/>
            <a:ext cx="1778936" cy="1642655"/>
          </a:xfrm>
          <a:prstGeom prst="noSmoking">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30242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8" grpId="0"/>
      <p:bldP spid="3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958C-F9E4-457C-BD39-C21194EA1312}"/>
              </a:ext>
            </a:extLst>
          </p:cNvPr>
          <p:cNvSpPr>
            <a:spLocks noGrp="1"/>
          </p:cNvSpPr>
          <p:nvPr>
            <p:ph type="title"/>
          </p:nvPr>
        </p:nvSpPr>
        <p:spPr/>
        <p:txBody>
          <a:bodyPr/>
          <a:lstStyle/>
          <a:p>
            <a:r>
              <a:rPr lang="en-AU" dirty="0">
                <a:solidFill>
                  <a:srgbClr val="FF0000"/>
                </a:solidFill>
              </a:rPr>
              <a:t>Controlled trials</a:t>
            </a:r>
          </a:p>
        </p:txBody>
      </p:sp>
      <p:sp>
        <p:nvSpPr>
          <p:cNvPr id="6" name="TextBox 5">
            <a:extLst>
              <a:ext uri="{FF2B5EF4-FFF2-40B4-BE49-F238E27FC236}">
                <a16:creationId xmlns:a16="http://schemas.microsoft.com/office/drawing/2014/main" id="{24499323-86AA-42CD-A1E1-D272C464577A}"/>
              </a:ext>
            </a:extLst>
          </p:cNvPr>
          <p:cNvSpPr txBox="1"/>
          <p:nvPr/>
        </p:nvSpPr>
        <p:spPr>
          <a:xfrm>
            <a:off x="10034444" y="3774513"/>
            <a:ext cx="844560" cy="298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time</a:t>
            </a:r>
          </a:p>
        </p:txBody>
      </p:sp>
      <p:sp>
        <p:nvSpPr>
          <p:cNvPr id="33" name="TextBox 32">
            <a:extLst>
              <a:ext uri="{FF2B5EF4-FFF2-40B4-BE49-F238E27FC236}">
                <a16:creationId xmlns:a16="http://schemas.microsoft.com/office/drawing/2014/main" id="{79CA201D-E683-43E9-8E01-9488DC53702D}"/>
              </a:ext>
            </a:extLst>
          </p:cNvPr>
          <p:cNvSpPr txBox="1"/>
          <p:nvPr/>
        </p:nvSpPr>
        <p:spPr>
          <a:xfrm>
            <a:off x="10034443" y="5579803"/>
            <a:ext cx="844560" cy="298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time</a:t>
            </a:r>
          </a:p>
        </p:txBody>
      </p:sp>
      <p:cxnSp>
        <p:nvCxnSpPr>
          <p:cNvPr id="5" name="Straight Arrow Connector 4">
            <a:extLst>
              <a:ext uri="{FF2B5EF4-FFF2-40B4-BE49-F238E27FC236}">
                <a16:creationId xmlns:a16="http://schemas.microsoft.com/office/drawing/2014/main" id="{2DDE3A67-A4A1-45D7-9A1A-466CAA1ED05E}"/>
              </a:ext>
            </a:extLst>
          </p:cNvPr>
          <p:cNvCxnSpPr/>
          <p:nvPr/>
        </p:nvCxnSpPr>
        <p:spPr>
          <a:xfrm>
            <a:off x="3306117" y="3923755"/>
            <a:ext cx="67283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drawing&#10;&#10;Description automatically generated">
            <a:extLst>
              <a:ext uri="{FF2B5EF4-FFF2-40B4-BE49-F238E27FC236}">
                <a16:creationId xmlns:a16="http://schemas.microsoft.com/office/drawing/2014/main" id="{496DD90D-DA38-495C-83A4-B0E0C813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9730" y="2320868"/>
            <a:ext cx="1421133" cy="1421133"/>
          </a:xfrm>
          <a:prstGeom prst="ellipse">
            <a:avLst/>
          </a:prstGeom>
          <a:ln>
            <a:noFill/>
          </a:ln>
          <a:effectLst>
            <a:softEdge rad="31750"/>
          </a:effectLst>
        </p:spPr>
      </p:pic>
      <p:pic>
        <p:nvPicPr>
          <p:cNvPr id="10" name="Picture 9" descr="A picture containing drawing&#10;&#10;Description automatically generated">
            <a:extLst>
              <a:ext uri="{FF2B5EF4-FFF2-40B4-BE49-F238E27FC236}">
                <a16:creationId xmlns:a16="http://schemas.microsoft.com/office/drawing/2014/main" id="{62D1B4D9-92DF-4CCD-84CF-B618A0DD5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089" y="2326305"/>
            <a:ext cx="1108484" cy="1421133"/>
          </a:xfrm>
          <a:prstGeom prst="ellipse">
            <a:avLst/>
          </a:prstGeom>
          <a:ln>
            <a:noFill/>
          </a:ln>
          <a:effectLst>
            <a:softEdge rad="12700"/>
          </a:effectLst>
        </p:spPr>
      </p:pic>
      <p:cxnSp>
        <p:nvCxnSpPr>
          <p:cNvPr id="12" name="Straight Connector 11">
            <a:extLst>
              <a:ext uri="{FF2B5EF4-FFF2-40B4-BE49-F238E27FC236}">
                <a16:creationId xmlns:a16="http://schemas.microsoft.com/office/drawing/2014/main" id="{FE623C1D-E678-4F45-9524-DA1768D35492}"/>
              </a:ext>
            </a:extLst>
          </p:cNvPr>
          <p:cNvCxnSpPr>
            <a:cxnSpLocks/>
            <a:endCxn id="10" idx="4"/>
          </p:cNvCxnSpPr>
          <p:nvPr/>
        </p:nvCxnSpPr>
        <p:spPr>
          <a:xfrm flipV="1">
            <a:off x="4406332" y="3747439"/>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A7FBB9-7D4F-4DD5-8DB3-76FBDA51DE58}"/>
              </a:ext>
            </a:extLst>
          </p:cNvPr>
          <p:cNvCxnSpPr>
            <a:cxnSpLocks/>
          </p:cNvCxnSpPr>
          <p:nvPr/>
        </p:nvCxnSpPr>
        <p:spPr>
          <a:xfrm flipV="1">
            <a:off x="9080297" y="3735053"/>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526648-A618-41CF-8943-1F2F001A6666}"/>
              </a:ext>
            </a:extLst>
          </p:cNvPr>
          <p:cNvCxnSpPr>
            <a:cxnSpLocks/>
          </p:cNvCxnSpPr>
          <p:nvPr/>
        </p:nvCxnSpPr>
        <p:spPr>
          <a:xfrm flipV="1">
            <a:off x="5596565" y="3715913"/>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0E8A03-2A53-4C13-8925-116EE65948A5}"/>
              </a:ext>
            </a:extLst>
          </p:cNvPr>
          <p:cNvCxnSpPr/>
          <p:nvPr/>
        </p:nvCxnSpPr>
        <p:spPr>
          <a:xfrm>
            <a:off x="3306117" y="5729045"/>
            <a:ext cx="67283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drawing&#10;&#10;Description automatically generated">
            <a:extLst>
              <a:ext uri="{FF2B5EF4-FFF2-40B4-BE49-F238E27FC236}">
                <a16:creationId xmlns:a16="http://schemas.microsoft.com/office/drawing/2014/main" id="{37177AA9-6782-42DE-BEBB-253341C89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089" y="4131595"/>
            <a:ext cx="1108484" cy="1421133"/>
          </a:xfrm>
          <a:prstGeom prst="ellipse">
            <a:avLst/>
          </a:prstGeom>
          <a:ln>
            <a:noFill/>
          </a:ln>
          <a:effectLst>
            <a:softEdge rad="12700"/>
          </a:effectLst>
        </p:spPr>
      </p:pic>
      <p:cxnSp>
        <p:nvCxnSpPr>
          <p:cNvPr id="27" name="Straight Connector 26">
            <a:extLst>
              <a:ext uri="{FF2B5EF4-FFF2-40B4-BE49-F238E27FC236}">
                <a16:creationId xmlns:a16="http://schemas.microsoft.com/office/drawing/2014/main" id="{F6CF2A39-589E-48F6-9B20-E0B6EDFC6A96}"/>
              </a:ext>
            </a:extLst>
          </p:cNvPr>
          <p:cNvCxnSpPr>
            <a:cxnSpLocks/>
            <a:endCxn id="26" idx="4"/>
          </p:cNvCxnSpPr>
          <p:nvPr/>
        </p:nvCxnSpPr>
        <p:spPr>
          <a:xfrm flipV="1">
            <a:off x="4406332" y="5552728"/>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6ECABA-9E06-4328-A8B6-ACBFFB382FDB}"/>
              </a:ext>
            </a:extLst>
          </p:cNvPr>
          <p:cNvCxnSpPr>
            <a:cxnSpLocks/>
          </p:cNvCxnSpPr>
          <p:nvPr/>
        </p:nvCxnSpPr>
        <p:spPr>
          <a:xfrm flipV="1">
            <a:off x="9080297" y="5545779"/>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1" name="Picture 30" descr="A close up of a sign&#10;&#10;Description automatically generated">
            <a:extLst>
              <a:ext uri="{FF2B5EF4-FFF2-40B4-BE49-F238E27FC236}">
                <a16:creationId xmlns:a16="http://schemas.microsoft.com/office/drawing/2014/main" id="{DAE29E8D-9A6B-42E7-8C68-3274AC9950A3}"/>
              </a:ext>
            </a:extLst>
          </p:cNvPr>
          <p:cNvPicPr>
            <a:picLocks noChangeAspect="1"/>
          </p:cNvPicPr>
          <p:nvPr/>
        </p:nvPicPr>
        <p:blipFill>
          <a:blip r:embed="rId5">
            <a:duotone>
              <a:schemeClr val="accent2">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5337777" y="4842162"/>
            <a:ext cx="517577" cy="625316"/>
          </a:xfrm>
          <a:prstGeom prst="rect">
            <a:avLst/>
          </a:prstGeom>
        </p:spPr>
      </p:pic>
      <p:cxnSp>
        <p:nvCxnSpPr>
          <p:cNvPr id="32" name="Straight Connector 31">
            <a:extLst>
              <a:ext uri="{FF2B5EF4-FFF2-40B4-BE49-F238E27FC236}">
                <a16:creationId xmlns:a16="http://schemas.microsoft.com/office/drawing/2014/main" id="{74DC0467-B212-445C-970B-6096392682DD}"/>
              </a:ext>
            </a:extLst>
          </p:cNvPr>
          <p:cNvCxnSpPr>
            <a:cxnSpLocks/>
          </p:cNvCxnSpPr>
          <p:nvPr/>
        </p:nvCxnSpPr>
        <p:spPr>
          <a:xfrm flipV="1">
            <a:off x="5596565" y="5537545"/>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6822CF07-56B2-4683-A453-EA80EAF90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777" y="3028878"/>
            <a:ext cx="517577" cy="625316"/>
          </a:xfrm>
          <a:prstGeom prst="rect">
            <a:avLst/>
          </a:prstGeom>
        </p:spPr>
      </p:pic>
      <p:pic>
        <p:nvPicPr>
          <p:cNvPr id="20" name="Picture 19" descr="A picture containing cup, mug, table, bottle&#10;&#10;Description automatically generated">
            <a:extLst>
              <a:ext uri="{FF2B5EF4-FFF2-40B4-BE49-F238E27FC236}">
                <a16:creationId xmlns:a16="http://schemas.microsoft.com/office/drawing/2014/main" id="{127D9FA6-8111-43B3-8F96-F4A3F02077E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892" b="94196" l="10000" r="90000">
                        <a14:foregroundMark x1="27024" y1="82950" x2="31786" y2="88029"/>
                        <a14:foregroundMark x1="31786" y1="88029" x2="37738" y2="91898"/>
                        <a14:foregroundMark x1="37738" y1="91898" x2="52024" y2="93108"/>
                        <a14:foregroundMark x1="52024" y1="93108" x2="66429" y2="90689"/>
                        <a14:foregroundMark x1="66429" y1="90689" x2="70833" y2="87545"/>
                        <a14:foregroundMark x1="49167" y1="93591" x2="52262" y2="94196"/>
                        <a14:foregroundMark x1="28095" y1="11366" x2="47976" y2="12696"/>
                        <a14:foregroundMark x1="47976" y1="12696" x2="69643" y2="9915"/>
                        <a14:foregroundMark x1="69643" y1="9915" x2="62857" y2="7255"/>
                        <a14:foregroundMark x1="62857" y1="7255" x2="34167" y2="6892"/>
                      </a14:backgroundRemoval>
                    </a14:imgEffect>
                  </a14:imgLayer>
                </a14:imgProps>
              </a:ext>
              <a:ext uri="{28A0092B-C50C-407E-A947-70E740481C1C}">
                <a14:useLocalDpi xmlns:a14="http://schemas.microsoft.com/office/drawing/2010/main" val="0"/>
              </a:ext>
            </a:extLst>
          </a:blip>
          <a:stretch>
            <a:fillRect/>
          </a:stretch>
        </p:blipFill>
        <p:spPr>
          <a:xfrm>
            <a:off x="5989140" y="2771568"/>
            <a:ext cx="975788" cy="960687"/>
          </a:xfrm>
          <a:prstGeom prst="rect">
            <a:avLst/>
          </a:prstGeom>
        </p:spPr>
      </p:pic>
      <p:cxnSp>
        <p:nvCxnSpPr>
          <p:cNvPr id="22" name="Straight Connector 21">
            <a:extLst>
              <a:ext uri="{FF2B5EF4-FFF2-40B4-BE49-F238E27FC236}">
                <a16:creationId xmlns:a16="http://schemas.microsoft.com/office/drawing/2014/main" id="{946FE290-903C-4760-BAD8-AAF83CC022A7}"/>
              </a:ext>
            </a:extLst>
          </p:cNvPr>
          <p:cNvCxnSpPr>
            <a:cxnSpLocks/>
          </p:cNvCxnSpPr>
          <p:nvPr/>
        </p:nvCxnSpPr>
        <p:spPr>
          <a:xfrm flipV="1">
            <a:off x="6477034" y="3717390"/>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3" name="Picture 22" descr="A picture containing clock&#10;&#10;Description automatically generated">
            <a:extLst>
              <a:ext uri="{FF2B5EF4-FFF2-40B4-BE49-F238E27FC236}">
                <a16:creationId xmlns:a16="http://schemas.microsoft.com/office/drawing/2014/main" id="{8E305B95-7539-4125-B342-0E3154B0AE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5584" y="2814216"/>
            <a:ext cx="901697" cy="901697"/>
          </a:xfrm>
          <a:prstGeom prst="rect">
            <a:avLst/>
          </a:prstGeom>
        </p:spPr>
      </p:pic>
      <p:cxnSp>
        <p:nvCxnSpPr>
          <p:cNvPr id="24" name="Straight Connector 23">
            <a:extLst>
              <a:ext uri="{FF2B5EF4-FFF2-40B4-BE49-F238E27FC236}">
                <a16:creationId xmlns:a16="http://schemas.microsoft.com/office/drawing/2014/main" id="{D9709970-141F-4FF0-8DF4-6F731CEC2FBC}"/>
              </a:ext>
            </a:extLst>
          </p:cNvPr>
          <p:cNvCxnSpPr>
            <a:cxnSpLocks/>
          </p:cNvCxnSpPr>
          <p:nvPr/>
        </p:nvCxnSpPr>
        <p:spPr>
          <a:xfrm flipV="1">
            <a:off x="7866433" y="3742000"/>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4" name="Picture 33" descr="A picture containing cup, mug, table, bottle&#10;&#10;Description automatically generated">
            <a:extLst>
              <a:ext uri="{FF2B5EF4-FFF2-40B4-BE49-F238E27FC236}">
                <a16:creationId xmlns:a16="http://schemas.microsoft.com/office/drawing/2014/main" id="{36D6E829-3C39-474D-946F-52723DCC7F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892" b="94196" l="10000" r="90000">
                        <a14:foregroundMark x1="27024" y1="82950" x2="31786" y2="88029"/>
                        <a14:foregroundMark x1="31786" y1="88029" x2="37738" y2="91898"/>
                        <a14:foregroundMark x1="37738" y1="91898" x2="52024" y2="93108"/>
                        <a14:foregroundMark x1="52024" y1="93108" x2="66429" y2="90689"/>
                        <a14:foregroundMark x1="66429" y1="90689" x2="70833" y2="87545"/>
                        <a14:foregroundMark x1="49167" y1="93591" x2="52262" y2="94196"/>
                        <a14:foregroundMark x1="28095" y1="11366" x2="47976" y2="12696"/>
                        <a14:foregroundMark x1="47976" y1="12696" x2="69643" y2="9915"/>
                        <a14:foregroundMark x1="69643" y1="9915" x2="62857" y2="7255"/>
                        <a14:foregroundMark x1="62857" y1="7255" x2="34167" y2="6892"/>
                      </a14:backgroundRemoval>
                    </a14:imgEffect>
                  </a14:imgLayer>
                </a14:imgProps>
              </a:ext>
              <a:ext uri="{28A0092B-C50C-407E-A947-70E740481C1C}">
                <a14:useLocalDpi xmlns:a14="http://schemas.microsoft.com/office/drawing/2010/main" val="0"/>
              </a:ext>
            </a:extLst>
          </a:blip>
          <a:stretch>
            <a:fillRect/>
          </a:stretch>
        </p:blipFill>
        <p:spPr>
          <a:xfrm>
            <a:off x="5989140" y="4576855"/>
            <a:ext cx="975788" cy="960686"/>
          </a:xfrm>
          <a:prstGeom prst="rect">
            <a:avLst/>
          </a:prstGeom>
        </p:spPr>
      </p:pic>
      <p:cxnSp>
        <p:nvCxnSpPr>
          <p:cNvPr id="35" name="Straight Connector 34">
            <a:extLst>
              <a:ext uri="{FF2B5EF4-FFF2-40B4-BE49-F238E27FC236}">
                <a16:creationId xmlns:a16="http://schemas.microsoft.com/office/drawing/2014/main" id="{D10296C6-12A5-4811-9C45-C83A0F3750FF}"/>
              </a:ext>
            </a:extLst>
          </p:cNvPr>
          <p:cNvCxnSpPr>
            <a:cxnSpLocks/>
          </p:cNvCxnSpPr>
          <p:nvPr/>
        </p:nvCxnSpPr>
        <p:spPr>
          <a:xfrm flipV="1">
            <a:off x="6477034" y="5522677"/>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6" name="Picture 35" descr="A picture containing clock&#10;&#10;Description automatically generated">
            <a:extLst>
              <a:ext uri="{FF2B5EF4-FFF2-40B4-BE49-F238E27FC236}">
                <a16:creationId xmlns:a16="http://schemas.microsoft.com/office/drawing/2014/main" id="{DDA0E732-E37C-462B-AA48-55417293B5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5584" y="4619502"/>
            <a:ext cx="901697" cy="901696"/>
          </a:xfrm>
          <a:prstGeom prst="rect">
            <a:avLst/>
          </a:prstGeom>
        </p:spPr>
      </p:pic>
      <p:cxnSp>
        <p:nvCxnSpPr>
          <p:cNvPr id="37" name="Straight Connector 36">
            <a:extLst>
              <a:ext uri="{FF2B5EF4-FFF2-40B4-BE49-F238E27FC236}">
                <a16:creationId xmlns:a16="http://schemas.microsoft.com/office/drawing/2014/main" id="{96CA8ED8-951F-4281-9E2A-E6866CC3EFA3}"/>
              </a:ext>
            </a:extLst>
          </p:cNvPr>
          <p:cNvCxnSpPr>
            <a:cxnSpLocks/>
          </p:cNvCxnSpPr>
          <p:nvPr/>
        </p:nvCxnSpPr>
        <p:spPr>
          <a:xfrm flipV="1">
            <a:off x="9316858" y="5547296"/>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AAD6FD-FFDD-4B28-92AE-6428673E798F}"/>
              </a:ext>
            </a:extLst>
          </p:cNvPr>
          <p:cNvSpPr txBox="1"/>
          <p:nvPr/>
        </p:nvSpPr>
        <p:spPr>
          <a:xfrm>
            <a:off x="661841" y="3244334"/>
            <a:ext cx="2109349" cy="646331"/>
          </a:xfrm>
          <a:prstGeom prst="rect">
            <a:avLst/>
          </a:prstGeom>
          <a:noFill/>
        </p:spPr>
        <p:txBody>
          <a:bodyPr wrap="square" rtlCol="0">
            <a:spAutoFit/>
          </a:bodyPr>
          <a:lstStyle/>
          <a:p>
            <a:pPr algn="ctr"/>
            <a:r>
              <a:rPr lang="en-AU" b="1" dirty="0"/>
              <a:t>Treatment group</a:t>
            </a:r>
          </a:p>
        </p:txBody>
      </p:sp>
      <p:sp>
        <p:nvSpPr>
          <p:cNvPr id="38" name="TextBox 37">
            <a:extLst>
              <a:ext uri="{FF2B5EF4-FFF2-40B4-BE49-F238E27FC236}">
                <a16:creationId xmlns:a16="http://schemas.microsoft.com/office/drawing/2014/main" id="{7CF6BA78-086E-4F32-B60F-ECF87C3FA9EA}"/>
              </a:ext>
            </a:extLst>
          </p:cNvPr>
          <p:cNvSpPr txBox="1"/>
          <p:nvPr/>
        </p:nvSpPr>
        <p:spPr>
          <a:xfrm>
            <a:off x="661841" y="5057201"/>
            <a:ext cx="2109349" cy="369332"/>
          </a:xfrm>
          <a:prstGeom prst="rect">
            <a:avLst/>
          </a:prstGeom>
          <a:noFill/>
        </p:spPr>
        <p:txBody>
          <a:bodyPr wrap="square" rtlCol="0">
            <a:spAutoFit/>
          </a:bodyPr>
          <a:lstStyle/>
          <a:p>
            <a:pPr algn="ctr"/>
            <a:r>
              <a:rPr lang="en-AU" b="1" dirty="0"/>
              <a:t>Control group</a:t>
            </a:r>
          </a:p>
        </p:txBody>
      </p:sp>
      <p:sp>
        <p:nvSpPr>
          <p:cNvPr id="13" name="Rectangle 12">
            <a:extLst>
              <a:ext uri="{FF2B5EF4-FFF2-40B4-BE49-F238E27FC236}">
                <a16:creationId xmlns:a16="http://schemas.microsoft.com/office/drawing/2014/main" id="{6DF5D6A0-6315-4B8C-BBDD-3DFA080E227F}"/>
              </a:ext>
            </a:extLst>
          </p:cNvPr>
          <p:cNvSpPr/>
          <p:nvPr/>
        </p:nvSpPr>
        <p:spPr>
          <a:xfrm>
            <a:off x="8834074" y="4364866"/>
            <a:ext cx="520932" cy="1107996"/>
          </a:xfrm>
          <a:prstGeom prst="rect">
            <a:avLst/>
          </a:prstGeom>
          <a:noFill/>
        </p:spPr>
        <p:txBody>
          <a:bodyPr wrap="square" lIns="91440" tIns="45720" rIns="91440" bIns="45720">
            <a:spAutoFit/>
          </a:bodyPr>
          <a:lstStyle/>
          <a:p>
            <a:pPr algn="ctr"/>
            <a:r>
              <a:rPr lang="en-US" sz="6600" b="0" cap="none" spc="0" dirty="0">
                <a:ln w="0"/>
                <a:solidFill>
                  <a:schemeClr val="accent1"/>
                </a:solidFill>
                <a:effectLst>
                  <a:outerShdw blurRad="38100" dist="25400" dir="5400000" algn="ctr" rotWithShape="0">
                    <a:srgbClr val="6E747A">
                      <a:alpha val="43000"/>
                    </a:srgbClr>
                  </a:outerShdw>
                </a:effectLst>
              </a:rPr>
              <a: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10969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958C-F9E4-457C-BD39-C21194EA1312}"/>
              </a:ext>
            </a:extLst>
          </p:cNvPr>
          <p:cNvSpPr>
            <a:spLocks noGrp="1"/>
          </p:cNvSpPr>
          <p:nvPr>
            <p:ph type="title"/>
          </p:nvPr>
        </p:nvSpPr>
        <p:spPr/>
        <p:txBody>
          <a:bodyPr/>
          <a:lstStyle/>
          <a:p>
            <a:r>
              <a:rPr lang="en-AU" dirty="0">
                <a:solidFill>
                  <a:srgbClr val="FF0000"/>
                </a:solidFill>
              </a:rPr>
              <a:t>Controlled trials</a:t>
            </a:r>
          </a:p>
        </p:txBody>
      </p:sp>
      <p:sp>
        <p:nvSpPr>
          <p:cNvPr id="6" name="TextBox 5">
            <a:extLst>
              <a:ext uri="{FF2B5EF4-FFF2-40B4-BE49-F238E27FC236}">
                <a16:creationId xmlns:a16="http://schemas.microsoft.com/office/drawing/2014/main" id="{24499323-86AA-42CD-A1E1-D272C464577A}"/>
              </a:ext>
            </a:extLst>
          </p:cNvPr>
          <p:cNvSpPr txBox="1"/>
          <p:nvPr/>
        </p:nvSpPr>
        <p:spPr>
          <a:xfrm>
            <a:off x="10034444" y="3774513"/>
            <a:ext cx="844560" cy="298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time</a:t>
            </a:r>
          </a:p>
        </p:txBody>
      </p:sp>
      <p:sp>
        <p:nvSpPr>
          <p:cNvPr id="33" name="TextBox 32">
            <a:extLst>
              <a:ext uri="{FF2B5EF4-FFF2-40B4-BE49-F238E27FC236}">
                <a16:creationId xmlns:a16="http://schemas.microsoft.com/office/drawing/2014/main" id="{79CA201D-E683-43E9-8E01-9488DC53702D}"/>
              </a:ext>
            </a:extLst>
          </p:cNvPr>
          <p:cNvSpPr txBox="1"/>
          <p:nvPr/>
        </p:nvSpPr>
        <p:spPr>
          <a:xfrm>
            <a:off x="10034443" y="5579803"/>
            <a:ext cx="844560" cy="298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time</a:t>
            </a:r>
          </a:p>
        </p:txBody>
      </p:sp>
      <p:cxnSp>
        <p:nvCxnSpPr>
          <p:cNvPr id="5" name="Straight Arrow Connector 4">
            <a:extLst>
              <a:ext uri="{FF2B5EF4-FFF2-40B4-BE49-F238E27FC236}">
                <a16:creationId xmlns:a16="http://schemas.microsoft.com/office/drawing/2014/main" id="{2DDE3A67-A4A1-45D7-9A1A-466CAA1ED05E}"/>
              </a:ext>
            </a:extLst>
          </p:cNvPr>
          <p:cNvCxnSpPr/>
          <p:nvPr/>
        </p:nvCxnSpPr>
        <p:spPr>
          <a:xfrm>
            <a:off x="3306117" y="3923755"/>
            <a:ext cx="67283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drawing&#10;&#10;Description automatically generated">
            <a:extLst>
              <a:ext uri="{FF2B5EF4-FFF2-40B4-BE49-F238E27FC236}">
                <a16:creationId xmlns:a16="http://schemas.microsoft.com/office/drawing/2014/main" id="{496DD90D-DA38-495C-83A4-B0E0C813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9730" y="2320868"/>
            <a:ext cx="1421133" cy="1421133"/>
          </a:xfrm>
          <a:prstGeom prst="ellipse">
            <a:avLst/>
          </a:prstGeom>
          <a:ln>
            <a:noFill/>
          </a:ln>
          <a:effectLst>
            <a:softEdge rad="31750"/>
          </a:effectLst>
        </p:spPr>
      </p:pic>
      <p:pic>
        <p:nvPicPr>
          <p:cNvPr id="10" name="Picture 9" descr="A picture containing drawing&#10;&#10;Description automatically generated">
            <a:extLst>
              <a:ext uri="{FF2B5EF4-FFF2-40B4-BE49-F238E27FC236}">
                <a16:creationId xmlns:a16="http://schemas.microsoft.com/office/drawing/2014/main" id="{62D1B4D9-92DF-4CCD-84CF-B618A0DD5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089" y="2326305"/>
            <a:ext cx="1108484" cy="1421133"/>
          </a:xfrm>
          <a:prstGeom prst="ellipse">
            <a:avLst/>
          </a:prstGeom>
          <a:ln>
            <a:noFill/>
          </a:ln>
          <a:effectLst>
            <a:softEdge rad="12700"/>
          </a:effectLst>
        </p:spPr>
      </p:pic>
      <p:cxnSp>
        <p:nvCxnSpPr>
          <p:cNvPr id="12" name="Straight Connector 11">
            <a:extLst>
              <a:ext uri="{FF2B5EF4-FFF2-40B4-BE49-F238E27FC236}">
                <a16:creationId xmlns:a16="http://schemas.microsoft.com/office/drawing/2014/main" id="{FE623C1D-E678-4F45-9524-DA1768D35492}"/>
              </a:ext>
            </a:extLst>
          </p:cNvPr>
          <p:cNvCxnSpPr>
            <a:cxnSpLocks/>
            <a:endCxn id="10" idx="4"/>
          </p:cNvCxnSpPr>
          <p:nvPr/>
        </p:nvCxnSpPr>
        <p:spPr>
          <a:xfrm flipV="1">
            <a:off x="4406332" y="3747439"/>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A7FBB9-7D4F-4DD5-8DB3-76FBDA51DE58}"/>
              </a:ext>
            </a:extLst>
          </p:cNvPr>
          <p:cNvCxnSpPr>
            <a:cxnSpLocks/>
          </p:cNvCxnSpPr>
          <p:nvPr/>
        </p:nvCxnSpPr>
        <p:spPr>
          <a:xfrm flipV="1">
            <a:off x="9080297" y="3735053"/>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526648-A618-41CF-8943-1F2F001A6666}"/>
              </a:ext>
            </a:extLst>
          </p:cNvPr>
          <p:cNvCxnSpPr>
            <a:cxnSpLocks/>
          </p:cNvCxnSpPr>
          <p:nvPr/>
        </p:nvCxnSpPr>
        <p:spPr>
          <a:xfrm flipV="1">
            <a:off x="5596565" y="3715913"/>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0E8A03-2A53-4C13-8925-116EE65948A5}"/>
              </a:ext>
            </a:extLst>
          </p:cNvPr>
          <p:cNvCxnSpPr/>
          <p:nvPr/>
        </p:nvCxnSpPr>
        <p:spPr>
          <a:xfrm>
            <a:off x="3306117" y="5729045"/>
            <a:ext cx="67283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drawing&#10;&#10;Description automatically generated">
            <a:extLst>
              <a:ext uri="{FF2B5EF4-FFF2-40B4-BE49-F238E27FC236}">
                <a16:creationId xmlns:a16="http://schemas.microsoft.com/office/drawing/2014/main" id="{37177AA9-6782-42DE-BEBB-253341C89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089" y="4131595"/>
            <a:ext cx="1108484" cy="1421133"/>
          </a:xfrm>
          <a:prstGeom prst="ellipse">
            <a:avLst/>
          </a:prstGeom>
          <a:ln>
            <a:noFill/>
          </a:ln>
          <a:effectLst>
            <a:softEdge rad="12700"/>
          </a:effectLst>
        </p:spPr>
      </p:pic>
      <p:cxnSp>
        <p:nvCxnSpPr>
          <p:cNvPr id="27" name="Straight Connector 26">
            <a:extLst>
              <a:ext uri="{FF2B5EF4-FFF2-40B4-BE49-F238E27FC236}">
                <a16:creationId xmlns:a16="http://schemas.microsoft.com/office/drawing/2014/main" id="{F6CF2A39-589E-48F6-9B20-E0B6EDFC6A96}"/>
              </a:ext>
            </a:extLst>
          </p:cNvPr>
          <p:cNvCxnSpPr>
            <a:cxnSpLocks/>
            <a:endCxn id="26" idx="4"/>
          </p:cNvCxnSpPr>
          <p:nvPr/>
        </p:nvCxnSpPr>
        <p:spPr>
          <a:xfrm flipV="1">
            <a:off x="4406332" y="5552728"/>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6ECABA-9E06-4328-A8B6-ACBFFB382FDB}"/>
              </a:ext>
            </a:extLst>
          </p:cNvPr>
          <p:cNvCxnSpPr>
            <a:cxnSpLocks/>
          </p:cNvCxnSpPr>
          <p:nvPr/>
        </p:nvCxnSpPr>
        <p:spPr>
          <a:xfrm flipV="1">
            <a:off x="9080297" y="5545779"/>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1" name="Picture 30" descr="A close up of a sign&#10;&#10;Description automatically generated">
            <a:extLst>
              <a:ext uri="{FF2B5EF4-FFF2-40B4-BE49-F238E27FC236}">
                <a16:creationId xmlns:a16="http://schemas.microsoft.com/office/drawing/2014/main" id="{DAE29E8D-9A6B-42E7-8C68-3274AC9950A3}"/>
              </a:ext>
            </a:extLst>
          </p:cNvPr>
          <p:cNvPicPr>
            <a:picLocks noChangeAspect="1"/>
          </p:cNvPicPr>
          <p:nvPr/>
        </p:nvPicPr>
        <p:blipFill>
          <a:blip r:embed="rId5">
            <a:duotone>
              <a:schemeClr val="accent2">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5337777" y="4842162"/>
            <a:ext cx="517577" cy="625316"/>
          </a:xfrm>
          <a:prstGeom prst="rect">
            <a:avLst/>
          </a:prstGeom>
        </p:spPr>
      </p:pic>
      <p:cxnSp>
        <p:nvCxnSpPr>
          <p:cNvPr id="32" name="Straight Connector 31">
            <a:extLst>
              <a:ext uri="{FF2B5EF4-FFF2-40B4-BE49-F238E27FC236}">
                <a16:creationId xmlns:a16="http://schemas.microsoft.com/office/drawing/2014/main" id="{74DC0467-B212-445C-970B-6096392682DD}"/>
              </a:ext>
            </a:extLst>
          </p:cNvPr>
          <p:cNvCxnSpPr>
            <a:cxnSpLocks/>
          </p:cNvCxnSpPr>
          <p:nvPr/>
        </p:nvCxnSpPr>
        <p:spPr>
          <a:xfrm flipV="1">
            <a:off x="5596565" y="5537545"/>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6822CF07-56B2-4683-A453-EA80EAF90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777" y="3028878"/>
            <a:ext cx="517577" cy="625316"/>
          </a:xfrm>
          <a:prstGeom prst="rect">
            <a:avLst/>
          </a:prstGeom>
        </p:spPr>
      </p:pic>
      <p:pic>
        <p:nvPicPr>
          <p:cNvPr id="20" name="Picture 19" descr="A picture containing cup, mug, table, bottle&#10;&#10;Description automatically generated">
            <a:extLst>
              <a:ext uri="{FF2B5EF4-FFF2-40B4-BE49-F238E27FC236}">
                <a16:creationId xmlns:a16="http://schemas.microsoft.com/office/drawing/2014/main" id="{127D9FA6-8111-43B3-8F96-F4A3F02077E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892" b="94196" l="10000" r="90000">
                        <a14:foregroundMark x1="27024" y1="82950" x2="31786" y2="88029"/>
                        <a14:foregroundMark x1="31786" y1="88029" x2="37738" y2="91898"/>
                        <a14:foregroundMark x1="37738" y1="91898" x2="52024" y2="93108"/>
                        <a14:foregroundMark x1="52024" y1="93108" x2="66429" y2="90689"/>
                        <a14:foregroundMark x1="66429" y1="90689" x2="70833" y2="87545"/>
                        <a14:foregroundMark x1="49167" y1="93591" x2="52262" y2="94196"/>
                        <a14:foregroundMark x1="28095" y1="11366" x2="47976" y2="12696"/>
                        <a14:foregroundMark x1="47976" y1="12696" x2="69643" y2="9915"/>
                        <a14:foregroundMark x1="69643" y1="9915" x2="62857" y2="7255"/>
                        <a14:foregroundMark x1="62857" y1="7255" x2="34167" y2="6892"/>
                      </a14:backgroundRemoval>
                    </a14:imgEffect>
                  </a14:imgLayer>
                </a14:imgProps>
              </a:ext>
              <a:ext uri="{28A0092B-C50C-407E-A947-70E740481C1C}">
                <a14:useLocalDpi xmlns:a14="http://schemas.microsoft.com/office/drawing/2010/main" val="0"/>
              </a:ext>
            </a:extLst>
          </a:blip>
          <a:stretch>
            <a:fillRect/>
          </a:stretch>
        </p:blipFill>
        <p:spPr>
          <a:xfrm>
            <a:off x="5989140" y="2771568"/>
            <a:ext cx="975788" cy="960687"/>
          </a:xfrm>
          <a:prstGeom prst="rect">
            <a:avLst/>
          </a:prstGeom>
        </p:spPr>
      </p:pic>
      <p:cxnSp>
        <p:nvCxnSpPr>
          <p:cNvPr id="22" name="Straight Connector 21">
            <a:extLst>
              <a:ext uri="{FF2B5EF4-FFF2-40B4-BE49-F238E27FC236}">
                <a16:creationId xmlns:a16="http://schemas.microsoft.com/office/drawing/2014/main" id="{946FE290-903C-4760-BAD8-AAF83CC022A7}"/>
              </a:ext>
            </a:extLst>
          </p:cNvPr>
          <p:cNvCxnSpPr>
            <a:cxnSpLocks/>
          </p:cNvCxnSpPr>
          <p:nvPr/>
        </p:nvCxnSpPr>
        <p:spPr>
          <a:xfrm flipV="1">
            <a:off x="6477034" y="3717390"/>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3" name="Picture 22" descr="A picture containing clock&#10;&#10;Description automatically generated">
            <a:extLst>
              <a:ext uri="{FF2B5EF4-FFF2-40B4-BE49-F238E27FC236}">
                <a16:creationId xmlns:a16="http://schemas.microsoft.com/office/drawing/2014/main" id="{8E305B95-7539-4125-B342-0E3154B0AE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5584" y="2814216"/>
            <a:ext cx="901697" cy="901697"/>
          </a:xfrm>
          <a:prstGeom prst="rect">
            <a:avLst/>
          </a:prstGeom>
        </p:spPr>
      </p:pic>
      <p:cxnSp>
        <p:nvCxnSpPr>
          <p:cNvPr id="24" name="Straight Connector 23">
            <a:extLst>
              <a:ext uri="{FF2B5EF4-FFF2-40B4-BE49-F238E27FC236}">
                <a16:creationId xmlns:a16="http://schemas.microsoft.com/office/drawing/2014/main" id="{D9709970-141F-4FF0-8DF4-6F731CEC2FBC}"/>
              </a:ext>
            </a:extLst>
          </p:cNvPr>
          <p:cNvCxnSpPr>
            <a:cxnSpLocks/>
          </p:cNvCxnSpPr>
          <p:nvPr/>
        </p:nvCxnSpPr>
        <p:spPr>
          <a:xfrm flipV="1">
            <a:off x="7866433" y="3742000"/>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4" name="Picture 33" descr="A picture containing cup, mug, table, bottle&#10;&#10;Description automatically generated">
            <a:extLst>
              <a:ext uri="{FF2B5EF4-FFF2-40B4-BE49-F238E27FC236}">
                <a16:creationId xmlns:a16="http://schemas.microsoft.com/office/drawing/2014/main" id="{36D6E829-3C39-474D-946F-52723DCC7F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892" b="94196" l="10000" r="90000">
                        <a14:foregroundMark x1="27024" y1="82950" x2="31786" y2="88029"/>
                        <a14:foregroundMark x1="31786" y1="88029" x2="37738" y2="91898"/>
                        <a14:foregroundMark x1="37738" y1="91898" x2="52024" y2="93108"/>
                        <a14:foregroundMark x1="52024" y1="93108" x2="66429" y2="90689"/>
                        <a14:foregroundMark x1="66429" y1="90689" x2="70833" y2="87545"/>
                        <a14:foregroundMark x1="49167" y1="93591" x2="52262" y2="94196"/>
                        <a14:foregroundMark x1="28095" y1="11366" x2="47976" y2="12696"/>
                        <a14:foregroundMark x1="47976" y1="12696" x2="69643" y2="9915"/>
                        <a14:foregroundMark x1="69643" y1="9915" x2="62857" y2="7255"/>
                        <a14:foregroundMark x1="62857" y1="7255" x2="34167" y2="6892"/>
                      </a14:backgroundRemoval>
                    </a14:imgEffect>
                  </a14:imgLayer>
                </a14:imgProps>
              </a:ext>
              <a:ext uri="{28A0092B-C50C-407E-A947-70E740481C1C}">
                <a14:useLocalDpi xmlns:a14="http://schemas.microsoft.com/office/drawing/2010/main" val="0"/>
              </a:ext>
            </a:extLst>
          </a:blip>
          <a:stretch>
            <a:fillRect/>
          </a:stretch>
        </p:blipFill>
        <p:spPr>
          <a:xfrm>
            <a:off x="5989140" y="4576855"/>
            <a:ext cx="975788" cy="960686"/>
          </a:xfrm>
          <a:prstGeom prst="rect">
            <a:avLst/>
          </a:prstGeom>
        </p:spPr>
      </p:pic>
      <p:cxnSp>
        <p:nvCxnSpPr>
          <p:cNvPr id="35" name="Straight Connector 34">
            <a:extLst>
              <a:ext uri="{FF2B5EF4-FFF2-40B4-BE49-F238E27FC236}">
                <a16:creationId xmlns:a16="http://schemas.microsoft.com/office/drawing/2014/main" id="{D10296C6-12A5-4811-9C45-C83A0F3750FF}"/>
              </a:ext>
            </a:extLst>
          </p:cNvPr>
          <p:cNvCxnSpPr>
            <a:cxnSpLocks/>
          </p:cNvCxnSpPr>
          <p:nvPr/>
        </p:nvCxnSpPr>
        <p:spPr>
          <a:xfrm flipV="1">
            <a:off x="6477034" y="5522677"/>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6" name="Picture 35" descr="A picture containing clock&#10;&#10;Description automatically generated">
            <a:extLst>
              <a:ext uri="{FF2B5EF4-FFF2-40B4-BE49-F238E27FC236}">
                <a16:creationId xmlns:a16="http://schemas.microsoft.com/office/drawing/2014/main" id="{DDA0E732-E37C-462B-AA48-55417293B5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5584" y="4619502"/>
            <a:ext cx="901697" cy="901696"/>
          </a:xfrm>
          <a:prstGeom prst="rect">
            <a:avLst/>
          </a:prstGeom>
        </p:spPr>
      </p:pic>
      <p:cxnSp>
        <p:nvCxnSpPr>
          <p:cNvPr id="37" name="Straight Connector 36">
            <a:extLst>
              <a:ext uri="{FF2B5EF4-FFF2-40B4-BE49-F238E27FC236}">
                <a16:creationId xmlns:a16="http://schemas.microsoft.com/office/drawing/2014/main" id="{96CA8ED8-951F-4281-9E2A-E6866CC3EFA3}"/>
              </a:ext>
            </a:extLst>
          </p:cNvPr>
          <p:cNvCxnSpPr>
            <a:cxnSpLocks/>
          </p:cNvCxnSpPr>
          <p:nvPr/>
        </p:nvCxnSpPr>
        <p:spPr>
          <a:xfrm flipV="1">
            <a:off x="9316858" y="5547296"/>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AAD6FD-FFDD-4B28-92AE-6428673E798F}"/>
              </a:ext>
            </a:extLst>
          </p:cNvPr>
          <p:cNvSpPr txBox="1"/>
          <p:nvPr/>
        </p:nvSpPr>
        <p:spPr>
          <a:xfrm>
            <a:off x="661841" y="3244334"/>
            <a:ext cx="2109349" cy="646331"/>
          </a:xfrm>
          <a:prstGeom prst="rect">
            <a:avLst/>
          </a:prstGeom>
          <a:noFill/>
        </p:spPr>
        <p:txBody>
          <a:bodyPr wrap="square" rtlCol="0">
            <a:spAutoFit/>
          </a:bodyPr>
          <a:lstStyle/>
          <a:p>
            <a:pPr algn="ctr"/>
            <a:r>
              <a:rPr lang="en-AU" b="1" dirty="0"/>
              <a:t>Treatment group</a:t>
            </a:r>
          </a:p>
        </p:txBody>
      </p:sp>
      <p:sp>
        <p:nvSpPr>
          <p:cNvPr id="38" name="TextBox 37">
            <a:extLst>
              <a:ext uri="{FF2B5EF4-FFF2-40B4-BE49-F238E27FC236}">
                <a16:creationId xmlns:a16="http://schemas.microsoft.com/office/drawing/2014/main" id="{7CF6BA78-086E-4F32-B60F-ECF87C3FA9EA}"/>
              </a:ext>
            </a:extLst>
          </p:cNvPr>
          <p:cNvSpPr txBox="1"/>
          <p:nvPr/>
        </p:nvSpPr>
        <p:spPr>
          <a:xfrm>
            <a:off x="661841" y="5057201"/>
            <a:ext cx="2109349" cy="369332"/>
          </a:xfrm>
          <a:prstGeom prst="rect">
            <a:avLst/>
          </a:prstGeom>
          <a:noFill/>
        </p:spPr>
        <p:txBody>
          <a:bodyPr wrap="square" rtlCol="0">
            <a:spAutoFit/>
          </a:bodyPr>
          <a:lstStyle/>
          <a:p>
            <a:pPr algn="ctr"/>
            <a:r>
              <a:rPr lang="en-AU" b="1" dirty="0"/>
              <a:t>Control group</a:t>
            </a:r>
          </a:p>
        </p:txBody>
      </p:sp>
      <p:pic>
        <p:nvPicPr>
          <p:cNvPr id="3" name="Picture 2" descr="A picture containing drawing&#10;&#10;Description automatically generated">
            <a:extLst>
              <a:ext uri="{FF2B5EF4-FFF2-40B4-BE49-F238E27FC236}">
                <a16:creationId xmlns:a16="http://schemas.microsoft.com/office/drawing/2014/main" id="{A9B596C6-E1D8-ECCF-81E1-BBE9E556A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7167" y="4187866"/>
            <a:ext cx="1108484" cy="1421133"/>
          </a:xfrm>
          <a:prstGeom prst="ellipse">
            <a:avLst/>
          </a:prstGeom>
          <a:ln>
            <a:noFill/>
          </a:ln>
          <a:effectLst>
            <a:softEdge rad="12700"/>
          </a:effectLst>
        </p:spPr>
      </p:pic>
    </p:spTree>
    <p:extLst>
      <p:ext uri="{BB962C8B-B14F-4D97-AF65-F5344CB8AC3E}">
        <p14:creationId xmlns:p14="http://schemas.microsoft.com/office/powerpoint/2010/main" val="2533410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958C-F9E4-457C-BD39-C21194EA1312}"/>
              </a:ext>
            </a:extLst>
          </p:cNvPr>
          <p:cNvSpPr>
            <a:spLocks noGrp="1"/>
          </p:cNvSpPr>
          <p:nvPr>
            <p:ph type="title"/>
          </p:nvPr>
        </p:nvSpPr>
        <p:spPr/>
        <p:txBody>
          <a:bodyPr/>
          <a:lstStyle/>
          <a:p>
            <a:r>
              <a:rPr lang="en-AU" dirty="0">
                <a:solidFill>
                  <a:srgbClr val="FF0000"/>
                </a:solidFill>
              </a:rPr>
              <a:t>Controlled trials</a:t>
            </a:r>
          </a:p>
        </p:txBody>
      </p:sp>
      <p:sp>
        <p:nvSpPr>
          <p:cNvPr id="6" name="TextBox 5">
            <a:extLst>
              <a:ext uri="{FF2B5EF4-FFF2-40B4-BE49-F238E27FC236}">
                <a16:creationId xmlns:a16="http://schemas.microsoft.com/office/drawing/2014/main" id="{24499323-86AA-42CD-A1E1-D272C464577A}"/>
              </a:ext>
            </a:extLst>
          </p:cNvPr>
          <p:cNvSpPr txBox="1"/>
          <p:nvPr/>
        </p:nvSpPr>
        <p:spPr>
          <a:xfrm>
            <a:off x="10034444" y="3774513"/>
            <a:ext cx="844560" cy="298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time</a:t>
            </a:r>
          </a:p>
        </p:txBody>
      </p:sp>
      <p:sp>
        <p:nvSpPr>
          <p:cNvPr id="33" name="TextBox 32">
            <a:extLst>
              <a:ext uri="{FF2B5EF4-FFF2-40B4-BE49-F238E27FC236}">
                <a16:creationId xmlns:a16="http://schemas.microsoft.com/office/drawing/2014/main" id="{79CA201D-E683-43E9-8E01-9488DC53702D}"/>
              </a:ext>
            </a:extLst>
          </p:cNvPr>
          <p:cNvSpPr txBox="1"/>
          <p:nvPr/>
        </p:nvSpPr>
        <p:spPr>
          <a:xfrm>
            <a:off x="10034443" y="5579803"/>
            <a:ext cx="844560" cy="298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time</a:t>
            </a:r>
          </a:p>
        </p:txBody>
      </p:sp>
      <p:cxnSp>
        <p:nvCxnSpPr>
          <p:cNvPr id="5" name="Straight Arrow Connector 4">
            <a:extLst>
              <a:ext uri="{FF2B5EF4-FFF2-40B4-BE49-F238E27FC236}">
                <a16:creationId xmlns:a16="http://schemas.microsoft.com/office/drawing/2014/main" id="{2DDE3A67-A4A1-45D7-9A1A-466CAA1ED05E}"/>
              </a:ext>
            </a:extLst>
          </p:cNvPr>
          <p:cNvCxnSpPr/>
          <p:nvPr/>
        </p:nvCxnSpPr>
        <p:spPr>
          <a:xfrm>
            <a:off x="3306117" y="3923755"/>
            <a:ext cx="67283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drawing&#10;&#10;Description automatically generated">
            <a:extLst>
              <a:ext uri="{FF2B5EF4-FFF2-40B4-BE49-F238E27FC236}">
                <a16:creationId xmlns:a16="http://schemas.microsoft.com/office/drawing/2014/main" id="{496DD90D-DA38-495C-83A4-B0E0C813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9730" y="2320868"/>
            <a:ext cx="1421133" cy="1421133"/>
          </a:xfrm>
          <a:prstGeom prst="ellipse">
            <a:avLst/>
          </a:prstGeom>
          <a:ln>
            <a:noFill/>
          </a:ln>
          <a:effectLst>
            <a:softEdge rad="31750"/>
          </a:effectLst>
        </p:spPr>
      </p:pic>
      <p:pic>
        <p:nvPicPr>
          <p:cNvPr id="10" name="Picture 9" descr="A picture containing drawing&#10;&#10;Description automatically generated">
            <a:extLst>
              <a:ext uri="{FF2B5EF4-FFF2-40B4-BE49-F238E27FC236}">
                <a16:creationId xmlns:a16="http://schemas.microsoft.com/office/drawing/2014/main" id="{62D1B4D9-92DF-4CCD-84CF-B618A0DD5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089" y="2326305"/>
            <a:ext cx="1108484" cy="1421133"/>
          </a:xfrm>
          <a:prstGeom prst="ellipse">
            <a:avLst/>
          </a:prstGeom>
          <a:ln>
            <a:noFill/>
          </a:ln>
          <a:effectLst>
            <a:softEdge rad="12700"/>
          </a:effectLst>
        </p:spPr>
      </p:pic>
      <p:cxnSp>
        <p:nvCxnSpPr>
          <p:cNvPr id="12" name="Straight Connector 11">
            <a:extLst>
              <a:ext uri="{FF2B5EF4-FFF2-40B4-BE49-F238E27FC236}">
                <a16:creationId xmlns:a16="http://schemas.microsoft.com/office/drawing/2014/main" id="{FE623C1D-E678-4F45-9524-DA1768D35492}"/>
              </a:ext>
            </a:extLst>
          </p:cNvPr>
          <p:cNvCxnSpPr>
            <a:cxnSpLocks/>
            <a:endCxn id="10" idx="4"/>
          </p:cNvCxnSpPr>
          <p:nvPr/>
        </p:nvCxnSpPr>
        <p:spPr>
          <a:xfrm flipV="1">
            <a:off x="4406332" y="3747439"/>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A7FBB9-7D4F-4DD5-8DB3-76FBDA51DE58}"/>
              </a:ext>
            </a:extLst>
          </p:cNvPr>
          <p:cNvCxnSpPr>
            <a:cxnSpLocks/>
          </p:cNvCxnSpPr>
          <p:nvPr/>
        </p:nvCxnSpPr>
        <p:spPr>
          <a:xfrm flipV="1">
            <a:off x="9080297" y="3735053"/>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526648-A618-41CF-8943-1F2F001A6666}"/>
              </a:ext>
            </a:extLst>
          </p:cNvPr>
          <p:cNvCxnSpPr>
            <a:cxnSpLocks/>
          </p:cNvCxnSpPr>
          <p:nvPr/>
        </p:nvCxnSpPr>
        <p:spPr>
          <a:xfrm flipV="1">
            <a:off x="5596565" y="3715913"/>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0E8A03-2A53-4C13-8925-116EE65948A5}"/>
              </a:ext>
            </a:extLst>
          </p:cNvPr>
          <p:cNvCxnSpPr/>
          <p:nvPr/>
        </p:nvCxnSpPr>
        <p:spPr>
          <a:xfrm>
            <a:off x="3306117" y="5729045"/>
            <a:ext cx="67283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drawing&#10;&#10;Description automatically generated">
            <a:extLst>
              <a:ext uri="{FF2B5EF4-FFF2-40B4-BE49-F238E27FC236}">
                <a16:creationId xmlns:a16="http://schemas.microsoft.com/office/drawing/2014/main" id="{37177AA9-6782-42DE-BEBB-253341C89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089" y="4131595"/>
            <a:ext cx="1108484" cy="1421133"/>
          </a:xfrm>
          <a:prstGeom prst="ellipse">
            <a:avLst/>
          </a:prstGeom>
          <a:ln>
            <a:noFill/>
          </a:ln>
          <a:effectLst>
            <a:softEdge rad="12700"/>
          </a:effectLst>
        </p:spPr>
      </p:pic>
      <p:cxnSp>
        <p:nvCxnSpPr>
          <p:cNvPr id="27" name="Straight Connector 26">
            <a:extLst>
              <a:ext uri="{FF2B5EF4-FFF2-40B4-BE49-F238E27FC236}">
                <a16:creationId xmlns:a16="http://schemas.microsoft.com/office/drawing/2014/main" id="{F6CF2A39-589E-48F6-9B20-E0B6EDFC6A96}"/>
              </a:ext>
            </a:extLst>
          </p:cNvPr>
          <p:cNvCxnSpPr>
            <a:cxnSpLocks/>
            <a:endCxn id="26" idx="4"/>
          </p:cNvCxnSpPr>
          <p:nvPr/>
        </p:nvCxnSpPr>
        <p:spPr>
          <a:xfrm flipV="1">
            <a:off x="4406332" y="5552728"/>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6ECABA-9E06-4328-A8B6-ACBFFB382FDB}"/>
              </a:ext>
            </a:extLst>
          </p:cNvPr>
          <p:cNvCxnSpPr>
            <a:cxnSpLocks/>
          </p:cNvCxnSpPr>
          <p:nvPr/>
        </p:nvCxnSpPr>
        <p:spPr>
          <a:xfrm flipV="1">
            <a:off x="9080297" y="5545779"/>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1" name="Picture 30" descr="A close up of a sign&#10;&#10;Description automatically generated">
            <a:extLst>
              <a:ext uri="{FF2B5EF4-FFF2-40B4-BE49-F238E27FC236}">
                <a16:creationId xmlns:a16="http://schemas.microsoft.com/office/drawing/2014/main" id="{DAE29E8D-9A6B-42E7-8C68-3274AC9950A3}"/>
              </a:ext>
            </a:extLst>
          </p:cNvPr>
          <p:cNvPicPr>
            <a:picLocks noChangeAspect="1"/>
          </p:cNvPicPr>
          <p:nvPr/>
        </p:nvPicPr>
        <p:blipFill>
          <a:blip r:embed="rId5">
            <a:duotone>
              <a:schemeClr val="accent2">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5337777" y="4842162"/>
            <a:ext cx="517577" cy="625316"/>
          </a:xfrm>
          <a:prstGeom prst="rect">
            <a:avLst/>
          </a:prstGeom>
        </p:spPr>
      </p:pic>
      <p:cxnSp>
        <p:nvCxnSpPr>
          <p:cNvPr id="32" name="Straight Connector 31">
            <a:extLst>
              <a:ext uri="{FF2B5EF4-FFF2-40B4-BE49-F238E27FC236}">
                <a16:creationId xmlns:a16="http://schemas.microsoft.com/office/drawing/2014/main" id="{74DC0467-B212-445C-970B-6096392682DD}"/>
              </a:ext>
            </a:extLst>
          </p:cNvPr>
          <p:cNvCxnSpPr>
            <a:cxnSpLocks/>
          </p:cNvCxnSpPr>
          <p:nvPr/>
        </p:nvCxnSpPr>
        <p:spPr>
          <a:xfrm flipV="1">
            <a:off x="5596565" y="5537545"/>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6822CF07-56B2-4683-A453-EA80EAF90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777" y="3028878"/>
            <a:ext cx="517577" cy="625316"/>
          </a:xfrm>
          <a:prstGeom prst="rect">
            <a:avLst/>
          </a:prstGeom>
        </p:spPr>
      </p:pic>
      <p:pic>
        <p:nvPicPr>
          <p:cNvPr id="20" name="Picture 19" descr="A picture containing cup, mug, table, bottle&#10;&#10;Description automatically generated">
            <a:extLst>
              <a:ext uri="{FF2B5EF4-FFF2-40B4-BE49-F238E27FC236}">
                <a16:creationId xmlns:a16="http://schemas.microsoft.com/office/drawing/2014/main" id="{127D9FA6-8111-43B3-8F96-F4A3F02077E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892" b="94196" l="10000" r="90000">
                        <a14:foregroundMark x1="27024" y1="82950" x2="31786" y2="88029"/>
                        <a14:foregroundMark x1="31786" y1="88029" x2="37738" y2="91898"/>
                        <a14:foregroundMark x1="37738" y1="91898" x2="52024" y2="93108"/>
                        <a14:foregroundMark x1="52024" y1="93108" x2="66429" y2="90689"/>
                        <a14:foregroundMark x1="66429" y1="90689" x2="70833" y2="87545"/>
                        <a14:foregroundMark x1="49167" y1="93591" x2="52262" y2="94196"/>
                        <a14:foregroundMark x1="28095" y1="11366" x2="47976" y2="12696"/>
                        <a14:foregroundMark x1="47976" y1="12696" x2="69643" y2="9915"/>
                        <a14:foregroundMark x1="69643" y1="9915" x2="62857" y2="7255"/>
                        <a14:foregroundMark x1="62857" y1="7255" x2="34167" y2="6892"/>
                      </a14:backgroundRemoval>
                    </a14:imgEffect>
                  </a14:imgLayer>
                </a14:imgProps>
              </a:ext>
              <a:ext uri="{28A0092B-C50C-407E-A947-70E740481C1C}">
                <a14:useLocalDpi xmlns:a14="http://schemas.microsoft.com/office/drawing/2010/main" val="0"/>
              </a:ext>
            </a:extLst>
          </a:blip>
          <a:stretch>
            <a:fillRect/>
          </a:stretch>
        </p:blipFill>
        <p:spPr>
          <a:xfrm>
            <a:off x="5989140" y="2771568"/>
            <a:ext cx="975788" cy="960687"/>
          </a:xfrm>
          <a:prstGeom prst="rect">
            <a:avLst/>
          </a:prstGeom>
        </p:spPr>
      </p:pic>
      <p:cxnSp>
        <p:nvCxnSpPr>
          <p:cNvPr id="22" name="Straight Connector 21">
            <a:extLst>
              <a:ext uri="{FF2B5EF4-FFF2-40B4-BE49-F238E27FC236}">
                <a16:creationId xmlns:a16="http://schemas.microsoft.com/office/drawing/2014/main" id="{946FE290-903C-4760-BAD8-AAF83CC022A7}"/>
              </a:ext>
            </a:extLst>
          </p:cNvPr>
          <p:cNvCxnSpPr>
            <a:cxnSpLocks/>
          </p:cNvCxnSpPr>
          <p:nvPr/>
        </p:nvCxnSpPr>
        <p:spPr>
          <a:xfrm flipV="1">
            <a:off x="6477034" y="3717390"/>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3" name="Picture 22" descr="A picture containing clock&#10;&#10;Description automatically generated">
            <a:extLst>
              <a:ext uri="{FF2B5EF4-FFF2-40B4-BE49-F238E27FC236}">
                <a16:creationId xmlns:a16="http://schemas.microsoft.com/office/drawing/2014/main" id="{8E305B95-7539-4125-B342-0E3154B0AE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5584" y="2814216"/>
            <a:ext cx="901697" cy="901697"/>
          </a:xfrm>
          <a:prstGeom prst="rect">
            <a:avLst/>
          </a:prstGeom>
        </p:spPr>
      </p:pic>
      <p:cxnSp>
        <p:nvCxnSpPr>
          <p:cNvPr id="24" name="Straight Connector 23">
            <a:extLst>
              <a:ext uri="{FF2B5EF4-FFF2-40B4-BE49-F238E27FC236}">
                <a16:creationId xmlns:a16="http://schemas.microsoft.com/office/drawing/2014/main" id="{D9709970-141F-4FF0-8DF4-6F731CEC2FBC}"/>
              </a:ext>
            </a:extLst>
          </p:cNvPr>
          <p:cNvCxnSpPr>
            <a:cxnSpLocks/>
          </p:cNvCxnSpPr>
          <p:nvPr/>
        </p:nvCxnSpPr>
        <p:spPr>
          <a:xfrm flipV="1">
            <a:off x="7866433" y="3742000"/>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4" name="Picture 33" descr="A picture containing cup, mug, table, bottle&#10;&#10;Description automatically generated">
            <a:extLst>
              <a:ext uri="{FF2B5EF4-FFF2-40B4-BE49-F238E27FC236}">
                <a16:creationId xmlns:a16="http://schemas.microsoft.com/office/drawing/2014/main" id="{36D6E829-3C39-474D-946F-52723DCC7F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892" b="94196" l="10000" r="90000">
                        <a14:foregroundMark x1="27024" y1="82950" x2="31786" y2="88029"/>
                        <a14:foregroundMark x1="31786" y1="88029" x2="37738" y2="91898"/>
                        <a14:foregroundMark x1="37738" y1="91898" x2="52024" y2="93108"/>
                        <a14:foregroundMark x1="52024" y1="93108" x2="66429" y2="90689"/>
                        <a14:foregroundMark x1="66429" y1="90689" x2="70833" y2="87545"/>
                        <a14:foregroundMark x1="49167" y1="93591" x2="52262" y2="94196"/>
                        <a14:foregroundMark x1="28095" y1="11366" x2="47976" y2="12696"/>
                        <a14:foregroundMark x1="47976" y1="12696" x2="69643" y2="9915"/>
                        <a14:foregroundMark x1="69643" y1="9915" x2="62857" y2="7255"/>
                        <a14:foregroundMark x1="62857" y1="7255" x2="34167" y2="6892"/>
                      </a14:backgroundRemoval>
                    </a14:imgEffect>
                  </a14:imgLayer>
                </a14:imgProps>
              </a:ext>
              <a:ext uri="{28A0092B-C50C-407E-A947-70E740481C1C}">
                <a14:useLocalDpi xmlns:a14="http://schemas.microsoft.com/office/drawing/2010/main" val="0"/>
              </a:ext>
            </a:extLst>
          </a:blip>
          <a:stretch>
            <a:fillRect/>
          </a:stretch>
        </p:blipFill>
        <p:spPr>
          <a:xfrm>
            <a:off x="5989140" y="4576855"/>
            <a:ext cx="975788" cy="960686"/>
          </a:xfrm>
          <a:prstGeom prst="rect">
            <a:avLst/>
          </a:prstGeom>
        </p:spPr>
      </p:pic>
      <p:cxnSp>
        <p:nvCxnSpPr>
          <p:cNvPr id="35" name="Straight Connector 34">
            <a:extLst>
              <a:ext uri="{FF2B5EF4-FFF2-40B4-BE49-F238E27FC236}">
                <a16:creationId xmlns:a16="http://schemas.microsoft.com/office/drawing/2014/main" id="{D10296C6-12A5-4811-9C45-C83A0F3750FF}"/>
              </a:ext>
            </a:extLst>
          </p:cNvPr>
          <p:cNvCxnSpPr>
            <a:cxnSpLocks/>
          </p:cNvCxnSpPr>
          <p:nvPr/>
        </p:nvCxnSpPr>
        <p:spPr>
          <a:xfrm flipV="1">
            <a:off x="6477034" y="5522677"/>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6" name="Picture 35" descr="A picture containing clock&#10;&#10;Description automatically generated">
            <a:extLst>
              <a:ext uri="{FF2B5EF4-FFF2-40B4-BE49-F238E27FC236}">
                <a16:creationId xmlns:a16="http://schemas.microsoft.com/office/drawing/2014/main" id="{DDA0E732-E37C-462B-AA48-55417293B5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5584" y="4619502"/>
            <a:ext cx="901697" cy="901696"/>
          </a:xfrm>
          <a:prstGeom prst="rect">
            <a:avLst/>
          </a:prstGeom>
        </p:spPr>
      </p:pic>
      <p:cxnSp>
        <p:nvCxnSpPr>
          <p:cNvPr id="37" name="Straight Connector 36">
            <a:extLst>
              <a:ext uri="{FF2B5EF4-FFF2-40B4-BE49-F238E27FC236}">
                <a16:creationId xmlns:a16="http://schemas.microsoft.com/office/drawing/2014/main" id="{96CA8ED8-951F-4281-9E2A-E6866CC3EFA3}"/>
              </a:ext>
            </a:extLst>
          </p:cNvPr>
          <p:cNvCxnSpPr>
            <a:cxnSpLocks/>
          </p:cNvCxnSpPr>
          <p:nvPr/>
        </p:nvCxnSpPr>
        <p:spPr>
          <a:xfrm flipV="1">
            <a:off x="9316858" y="5547296"/>
            <a:ext cx="0" cy="1763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AAD6FD-FFDD-4B28-92AE-6428673E798F}"/>
              </a:ext>
            </a:extLst>
          </p:cNvPr>
          <p:cNvSpPr txBox="1"/>
          <p:nvPr/>
        </p:nvSpPr>
        <p:spPr>
          <a:xfrm>
            <a:off x="661841" y="3244334"/>
            <a:ext cx="2109349" cy="646331"/>
          </a:xfrm>
          <a:prstGeom prst="rect">
            <a:avLst/>
          </a:prstGeom>
          <a:noFill/>
        </p:spPr>
        <p:txBody>
          <a:bodyPr wrap="square" rtlCol="0">
            <a:spAutoFit/>
          </a:bodyPr>
          <a:lstStyle/>
          <a:p>
            <a:pPr algn="ctr"/>
            <a:r>
              <a:rPr lang="en-AU" b="1" dirty="0"/>
              <a:t>Treatment group</a:t>
            </a:r>
          </a:p>
        </p:txBody>
      </p:sp>
      <p:sp>
        <p:nvSpPr>
          <p:cNvPr id="38" name="TextBox 37">
            <a:extLst>
              <a:ext uri="{FF2B5EF4-FFF2-40B4-BE49-F238E27FC236}">
                <a16:creationId xmlns:a16="http://schemas.microsoft.com/office/drawing/2014/main" id="{7CF6BA78-086E-4F32-B60F-ECF87C3FA9EA}"/>
              </a:ext>
            </a:extLst>
          </p:cNvPr>
          <p:cNvSpPr txBox="1"/>
          <p:nvPr/>
        </p:nvSpPr>
        <p:spPr>
          <a:xfrm>
            <a:off x="661841" y="5057201"/>
            <a:ext cx="2109349" cy="369332"/>
          </a:xfrm>
          <a:prstGeom prst="rect">
            <a:avLst/>
          </a:prstGeom>
          <a:noFill/>
        </p:spPr>
        <p:txBody>
          <a:bodyPr wrap="square" rtlCol="0">
            <a:spAutoFit/>
          </a:bodyPr>
          <a:lstStyle/>
          <a:p>
            <a:pPr algn="ctr"/>
            <a:r>
              <a:rPr lang="en-AU" b="1" dirty="0"/>
              <a:t>Control group</a:t>
            </a:r>
          </a:p>
        </p:txBody>
      </p:sp>
      <p:pic>
        <p:nvPicPr>
          <p:cNvPr id="4" name="Picture 3" descr="A picture containing drawing&#10;&#10;Description automatically generated">
            <a:extLst>
              <a:ext uri="{FF2B5EF4-FFF2-40B4-BE49-F238E27FC236}">
                <a16:creationId xmlns:a16="http://schemas.microsoft.com/office/drawing/2014/main" id="{78DE756A-96C1-E1B0-9C9A-9CBCB6041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389" y="4204570"/>
            <a:ext cx="1421133" cy="1421133"/>
          </a:xfrm>
          <a:prstGeom prst="ellipse">
            <a:avLst/>
          </a:prstGeom>
          <a:ln>
            <a:noFill/>
          </a:ln>
          <a:effectLst>
            <a:softEdge rad="31750"/>
          </a:effectLst>
        </p:spPr>
      </p:pic>
    </p:spTree>
    <p:extLst>
      <p:ext uri="{BB962C8B-B14F-4D97-AF65-F5344CB8AC3E}">
        <p14:creationId xmlns:p14="http://schemas.microsoft.com/office/powerpoint/2010/main" val="894705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92627-DA73-CFA9-1D0D-9D1A901371A1}"/>
              </a:ext>
            </a:extLst>
          </p:cNvPr>
          <p:cNvSpPr>
            <a:spLocks noGrp="1"/>
          </p:cNvSpPr>
          <p:nvPr>
            <p:ph type="title"/>
          </p:nvPr>
        </p:nvSpPr>
        <p:spPr/>
        <p:txBody>
          <a:bodyPr/>
          <a:lstStyle/>
          <a:p>
            <a:r>
              <a:rPr lang="en-AU" dirty="0"/>
              <a:t>What if we don’t know what the possible confounding factors are?</a:t>
            </a:r>
          </a:p>
        </p:txBody>
      </p:sp>
      <p:sp>
        <p:nvSpPr>
          <p:cNvPr id="3" name="Text Placeholder 2">
            <a:extLst>
              <a:ext uri="{FF2B5EF4-FFF2-40B4-BE49-F238E27FC236}">
                <a16:creationId xmlns:a16="http://schemas.microsoft.com/office/drawing/2014/main" id="{3C8DFE3A-890D-0EB4-3EB1-32FCF50FCA3D}"/>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786993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958C-F9E4-457C-BD39-C21194EA1312}"/>
              </a:ext>
            </a:extLst>
          </p:cNvPr>
          <p:cNvSpPr>
            <a:spLocks noGrp="1"/>
          </p:cNvSpPr>
          <p:nvPr>
            <p:ph type="title"/>
          </p:nvPr>
        </p:nvSpPr>
        <p:spPr/>
        <p:txBody>
          <a:bodyPr/>
          <a:lstStyle/>
          <a:p>
            <a:r>
              <a:rPr lang="en-AU" i="1" dirty="0">
                <a:solidFill>
                  <a:srgbClr val="FF0000"/>
                </a:solidFill>
              </a:rPr>
              <a:t>Randomized</a:t>
            </a:r>
            <a:r>
              <a:rPr lang="en-AU" dirty="0"/>
              <a:t> controlled trials</a:t>
            </a:r>
          </a:p>
        </p:txBody>
      </p:sp>
      <p:cxnSp>
        <p:nvCxnSpPr>
          <p:cNvPr id="5" name="Straight Arrow Connector 4">
            <a:extLst>
              <a:ext uri="{FF2B5EF4-FFF2-40B4-BE49-F238E27FC236}">
                <a16:creationId xmlns:a16="http://schemas.microsoft.com/office/drawing/2014/main" id="{2DDE3A67-A4A1-45D7-9A1A-466CAA1ED05E}"/>
              </a:ext>
            </a:extLst>
          </p:cNvPr>
          <p:cNvCxnSpPr/>
          <p:nvPr/>
        </p:nvCxnSpPr>
        <p:spPr>
          <a:xfrm>
            <a:off x="7449421" y="3699613"/>
            <a:ext cx="43038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62D1B4D9-92DF-4CCD-84CF-B618A0DD5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8659" y="2607319"/>
            <a:ext cx="709057" cy="971733"/>
          </a:xfrm>
          <a:prstGeom prst="ellipse">
            <a:avLst/>
          </a:prstGeom>
          <a:ln>
            <a:noFill/>
          </a:ln>
          <a:effectLst>
            <a:softEdge rad="12700"/>
          </a:effectLst>
        </p:spPr>
      </p:pic>
      <p:cxnSp>
        <p:nvCxnSpPr>
          <p:cNvPr id="12" name="Straight Connector 11">
            <a:extLst>
              <a:ext uri="{FF2B5EF4-FFF2-40B4-BE49-F238E27FC236}">
                <a16:creationId xmlns:a16="http://schemas.microsoft.com/office/drawing/2014/main" id="{FE623C1D-E678-4F45-9524-DA1768D35492}"/>
              </a:ext>
            </a:extLst>
          </p:cNvPr>
          <p:cNvCxnSpPr>
            <a:cxnSpLocks/>
            <a:endCxn id="10" idx="4"/>
          </p:cNvCxnSpPr>
          <p:nvPr/>
        </p:nvCxnSpPr>
        <p:spPr>
          <a:xfrm flipV="1">
            <a:off x="8153189" y="3579053"/>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A7FBB9-7D4F-4DD5-8DB3-76FBDA51DE58}"/>
              </a:ext>
            </a:extLst>
          </p:cNvPr>
          <p:cNvCxnSpPr>
            <a:cxnSpLocks/>
          </p:cNvCxnSpPr>
          <p:nvPr/>
        </p:nvCxnSpPr>
        <p:spPr>
          <a:xfrm flipV="1">
            <a:off x="11142956" y="3570583"/>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526648-A618-41CF-8943-1F2F001A6666}"/>
              </a:ext>
            </a:extLst>
          </p:cNvPr>
          <p:cNvCxnSpPr>
            <a:cxnSpLocks/>
          </p:cNvCxnSpPr>
          <p:nvPr/>
        </p:nvCxnSpPr>
        <p:spPr>
          <a:xfrm flipV="1">
            <a:off x="8914538" y="3557496"/>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0E8A03-2A53-4C13-8925-116EE65948A5}"/>
              </a:ext>
            </a:extLst>
          </p:cNvPr>
          <p:cNvCxnSpPr/>
          <p:nvPr/>
        </p:nvCxnSpPr>
        <p:spPr>
          <a:xfrm>
            <a:off x="7449421" y="4934022"/>
            <a:ext cx="43038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drawing&#10;&#10;Description automatically generated">
            <a:extLst>
              <a:ext uri="{FF2B5EF4-FFF2-40B4-BE49-F238E27FC236}">
                <a16:creationId xmlns:a16="http://schemas.microsoft.com/office/drawing/2014/main" id="{37177AA9-6782-42DE-BEBB-253341C89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8659" y="3841728"/>
            <a:ext cx="709057" cy="971733"/>
          </a:xfrm>
          <a:prstGeom prst="ellipse">
            <a:avLst/>
          </a:prstGeom>
          <a:ln>
            <a:noFill/>
          </a:ln>
          <a:effectLst>
            <a:softEdge rad="12700"/>
          </a:effectLst>
        </p:spPr>
      </p:pic>
      <p:cxnSp>
        <p:nvCxnSpPr>
          <p:cNvPr id="27" name="Straight Connector 26">
            <a:extLst>
              <a:ext uri="{FF2B5EF4-FFF2-40B4-BE49-F238E27FC236}">
                <a16:creationId xmlns:a16="http://schemas.microsoft.com/office/drawing/2014/main" id="{F6CF2A39-589E-48F6-9B20-E0B6EDFC6A96}"/>
              </a:ext>
            </a:extLst>
          </p:cNvPr>
          <p:cNvCxnSpPr>
            <a:cxnSpLocks/>
            <a:endCxn id="26" idx="4"/>
          </p:cNvCxnSpPr>
          <p:nvPr/>
        </p:nvCxnSpPr>
        <p:spPr>
          <a:xfrm flipV="1">
            <a:off x="8153189" y="4813462"/>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6ECABA-9E06-4328-A8B6-ACBFFB382FDB}"/>
              </a:ext>
            </a:extLst>
          </p:cNvPr>
          <p:cNvCxnSpPr>
            <a:cxnSpLocks/>
          </p:cNvCxnSpPr>
          <p:nvPr/>
        </p:nvCxnSpPr>
        <p:spPr>
          <a:xfrm flipV="1">
            <a:off x="11142956" y="4808710"/>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1" name="Picture 30" descr="A close up of a sign&#10;&#10;Description automatically generated">
            <a:extLst>
              <a:ext uri="{FF2B5EF4-FFF2-40B4-BE49-F238E27FC236}">
                <a16:creationId xmlns:a16="http://schemas.microsoft.com/office/drawing/2014/main" id="{DAE29E8D-9A6B-42E7-8C68-3274AC9950A3}"/>
              </a:ext>
            </a:extLst>
          </p:cNvPr>
          <p:cNvPicPr>
            <a:picLocks noChangeAspect="1"/>
          </p:cNvPicPr>
          <p:nvPr/>
        </p:nvPicPr>
        <p:blipFill>
          <a:blip r:embed="rId4">
            <a:duotone>
              <a:schemeClr val="accent2">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8749001" y="4327595"/>
            <a:ext cx="331075" cy="427575"/>
          </a:xfrm>
          <a:prstGeom prst="rect">
            <a:avLst/>
          </a:prstGeom>
        </p:spPr>
      </p:pic>
      <p:cxnSp>
        <p:nvCxnSpPr>
          <p:cNvPr id="32" name="Straight Connector 31">
            <a:extLst>
              <a:ext uri="{FF2B5EF4-FFF2-40B4-BE49-F238E27FC236}">
                <a16:creationId xmlns:a16="http://schemas.microsoft.com/office/drawing/2014/main" id="{74DC0467-B212-445C-970B-6096392682DD}"/>
              </a:ext>
            </a:extLst>
          </p:cNvPr>
          <p:cNvCxnSpPr>
            <a:cxnSpLocks/>
          </p:cNvCxnSpPr>
          <p:nvPr/>
        </p:nvCxnSpPr>
        <p:spPr>
          <a:xfrm flipV="1">
            <a:off x="8914538" y="4803080"/>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6822CF07-56B2-4683-A453-EA80EAF90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001" y="3087720"/>
            <a:ext cx="331075" cy="427575"/>
          </a:xfrm>
          <a:prstGeom prst="rect">
            <a:avLst/>
          </a:prstGeom>
        </p:spPr>
      </p:pic>
      <p:pic>
        <p:nvPicPr>
          <p:cNvPr id="20" name="Picture 19" descr="A picture containing cup, mug, table, bottle&#10;&#10;Description automatically generated">
            <a:extLst>
              <a:ext uri="{FF2B5EF4-FFF2-40B4-BE49-F238E27FC236}">
                <a16:creationId xmlns:a16="http://schemas.microsoft.com/office/drawing/2014/main" id="{127D9FA6-8111-43B3-8F96-F4A3F02077E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892" b="94196" l="10000" r="90000">
                        <a14:foregroundMark x1="27024" y1="82950" x2="31786" y2="88029"/>
                        <a14:foregroundMark x1="31786" y1="88029" x2="37738" y2="91898"/>
                        <a14:foregroundMark x1="37738" y1="91898" x2="52024" y2="93108"/>
                        <a14:foregroundMark x1="52024" y1="93108" x2="66429" y2="90689"/>
                        <a14:foregroundMark x1="66429" y1="90689" x2="70833" y2="87545"/>
                        <a14:foregroundMark x1="49167" y1="93591" x2="52262" y2="94196"/>
                        <a14:foregroundMark x1="28095" y1="11366" x2="47976" y2="12696"/>
                        <a14:foregroundMark x1="47976" y1="12696" x2="69643" y2="9915"/>
                        <a14:foregroundMark x1="69643" y1="9915" x2="62857" y2="7255"/>
                        <a14:foregroundMark x1="62857" y1="7255" x2="34167" y2="6892"/>
                      </a14:backgroundRemoval>
                    </a14:imgEffect>
                  </a14:imgLayer>
                </a14:imgProps>
              </a:ext>
              <a:ext uri="{28A0092B-C50C-407E-A947-70E740481C1C}">
                <a14:useLocalDpi xmlns:a14="http://schemas.microsoft.com/office/drawing/2010/main" val="0"/>
              </a:ext>
            </a:extLst>
          </a:blip>
          <a:stretch>
            <a:fillRect/>
          </a:stretch>
        </p:blipFill>
        <p:spPr>
          <a:xfrm>
            <a:off x="9165654" y="2911778"/>
            <a:ext cx="624177" cy="656892"/>
          </a:xfrm>
          <a:prstGeom prst="rect">
            <a:avLst/>
          </a:prstGeom>
        </p:spPr>
      </p:pic>
      <p:cxnSp>
        <p:nvCxnSpPr>
          <p:cNvPr id="22" name="Straight Connector 21">
            <a:extLst>
              <a:ext uri="{FF2B5EF4-FFF2-40B4-BE49-F238E27FC236}">
                <a16:creationId xmlns:a16="http://schemas.microsoft.com/office/drawing/2014/main" id="{946FE290-903C-4760-BAD8-AAF83CC022A7}"/>
              </a:ext>
            </a:extLst>
          </p:cNvPr>
          <p:cNvCxnSpPr>
            <a:cxnSpLocks/>
          </p:cNvCxnSpPr>
          <p:nvPr/>
        </p:nvCxnSpPr>
        <p:spPr>
          <a:xfrm flipV="1">
            <a:off x="9477742" y="3558506"/>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3" name="Picture 22" descr="A picture containing clock&#10;&#10;Description automatically generated">
            <a:extLst>
              <a:ext uri="{FF2B5EF4-FFF2-40B4-BE49-F238E27FC236}">
                <a16:creationId xmlns:a16="http://schemas.microsoft.com/office/drawing/2014/main" id="{8E305B95-7539-4125-B342-0E3154B0AE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78099" y="2940939"/>
            <a:ext cx="576783" cy="616557"/>
          </a:xfrm>
          <a:prstGeom prst="rect">
            <a:avLst/>
          </a:prstGeom>
        </p:spPr>
      </p:pic>
      <p:cxnSp>
        <p:nvCxnSpPr>
          <p:cNvPr id="24" name="Straight Connector 23">
            <a:extLst>
              <a:ext uri="{FF2B5EF4-FFF2-40B4-BE49-F238E27FC236}">
                <a16:creationId xmlns:a16="http://schemas.microsoft.com/office/drawing/2014/main" id="{D9709970-141F-4FF0-8DF4-6F731CEC2FBC}"/>
              </a:ext>
            </a:extLst>
          </p:cNvPr>
          <p:cNvCxnSpPr>
            <a:cxnSpLocks/>
          </p:cNvCxnSpPr>
          <p:nvPr/>
        </p:nvCxnSpPr>
        <p:spPr>
          <a:xfrm flipV="1">
            <a:off x="10366491" y="3575334"/>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4" name="Picture 33" descr="A picture containing cup, mug, table, bottle&#10;&#10;Description automatically generated">
            <a:extLst>
              <a:ext uri="{FF2B5EF4-FFF2-40B4-BE49-F238E27FC236}">
                <a16:creationId xmlns:a16="http://schemas.microsoft.com/office/drawing/2014/main" id="{36D6E829-3C39-474D-946F-52723DCC7F0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892" b="94196" l="10000" r="90000">
                        <a14:foregroundMark x1="27024" y1="82950" x2="31786" y2="88029"/>
                        <a14:foregroundMark x1="31786" y1="88029" x2="37738" y2="91898"/>
                        <a14:foregroundMark x1="37738" y1="91898" x2="52024" y2="93108"/>
                        <a14:foregroundMark x1="52024" y1="93108" x2="66429" y2="90689"/>
                        <a14:foregroundMark x1="66429" y1="90689" x2="70833" y2="87545"/>
                        <a14:foregroundMark x1="49167" y1="93591" x2="52262" y2="94196"/>
                        <a14:foregroundMark x1="28095" y1="11366" x2="47976" y2="12696"/>
                        <a14:foregroundMark x1="47976" y1="12696" x2="69643" y2="9915"/>
                        <a14:foregroundMark x1="69643" y1="9915" x2="62857" y2="7255"/>
                        <a14:foregroundMark x1="62857" y1="7255" x2="34167" y2="6892"/>
                      </a14:backgroundRemoval>
                    </a14:imgEffect>
                  </a14:imgLayer>
                </a14:imgProps>
              </a:ext>
              <a:ext uri="{28A0092B-C50C-407E-A947-70E740481C1C}">
                <a14:useLocalDpi xmlns:a14="http://schemas.microsoft.com/office/drawing/2010/main" val="0"/>
              </a:ext>
            </a:extLst>
          </a:blip>
          <a:stretch>
            <a:fillRect/>
          </a:stretch>
        </p:blipFill>
        <p:spPr>
          <a:xfrm>
            <a:off x="9165654" y="4146185"/>
            <a:ext cx="624177" cy="656892"/>
          </a:xfrm>
          <a:prstGeom prst="rect">
            <a:avLst/>
          </a:prstGeom>
        </p:spPr>
      </p:pic>
      <p:cxnSp>
        <p:nvCxnSpPr>
          <p:cNvPr id="35" name="Straight Connector 34">
            <a:extLst>
              <a:ext uri="{FF2B5EF4-FFF2-40B4-BE49-F238E27FC236}">
                <a16:creationId xmlns:a16="http://schemas.microsoft.com/office/drawing/2014/main" id="{D10296C6-12A5-4811-9C45-C83A0F3750FF}"/>
              </a:ext>
            </a:extLst>
          </p:cNvPr>
          <p:cNvCxnSpPr>
            <a:cxnSpLocks/>
          </p:cNvCxnSpPr>
          <p:nvPr/>
        </p:nvCxnSpPr>
        <p:spPr>
          <a:xfrm flipV="1">
            <a:off x="9477742" y="4792913"/>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6" name="Picture 35" descr="A picture containing clock&#10;&#10;Description automatically generated">
            <a:extLst>
              <a:ext uri="{FF2B5EF4-FFF2-40B4-BE49-F238E27FC236}">
                <a16:creationId xmlns:a16="http://schemas.microsoft.com/office/drawing/2014/main" id="{DDA0E732-E37C-462B-AA48-55417293B5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78099" y="4175346"/>
            <a:ext cx="576783" cy="616556"/>
          </a:xfrm>
          <a:prstGeom prst="rect">
            <a:avLst/>
          </a:prstGeom>
        </p:spPr>
      </p:pic>
      <p:cxnSp>
        <p:nvCxnSpPr>
          <p:cNvPr id="37" name="Straight Connector 36">
            <a:extLst>
              <a:ext uri="{FF2B5EF4-FFF2-40B4-BE49-F238E27FC236}">
                <a16:creationId xmlns:a16="http://schemas.microsoft.com/office/drawing/2014/main" id="{96CA8ED8-951F-4281-9E2A-E6866CC3EFA3}"/>
              </a:ext>
            </a:extLst>
          </p:cNvPr>
          <p:cNvCxnSpPr>
            <a:cxnSpLocks/>
          </p:cNvCxnSpPr>
          <p:nvPr/>
        </p:nvCxnSpPr>
        <p:spPr>
          <a:xfrm flipV="1">
            <a:off x="11294276" y="4809747"/>
            <a:ext cx="0" cy="12056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AAD6FD-FFDD-4B28-92AE-6428673E798F}"/>
              </a:ext>
            </a:extLst>
          </p:cNvPr>
          <p:cNvSpPr txBox="1"/>
          <p:nvPr/>
        </p:nvSpPr>
        <p:spPr>
          <a:xfrm>
            <a:off x="5757972" y="2987056"/>
            <a:ext cx="1349275" cy="441944"/>
          </a:xfrm>
          <a:prstGeom prst="rect">
            <a:avLst/>
          </a:prstGeom>
          <a:noFill/>
        </p:spPr>
        <p:txBody>
          <a:bodyPr wrap="square" rtlCol="0">
            <a:spAutoFit/>
          </a:bodyPr>
          <a:lstStyle/>
          <a:p>
            <a:pPr algn="ctr"/>
            <a:r>
              <a:rPr lang="en-AU" b="1" dirty="0"/>
              <a:t>Treatment group</a:t>
            </a:r>
          </a:p>
        </p:txBody>
      </p:sp>
      <p:sp>
        <p:nvSpPr>
          <p:cNvPr id="38" name="TextBox 37">
            <a:extLst>
              <a:ext uri="{FF2B5EF4-FFF2-40B4-BE49-F238E27FC236}">
                <a16:creationId xmlns:a16="http://schemas.microsoft.com/office/drawing/2014/main" id="{7CF6BA78-086E-4F32-B60F-ECF87C3FA9EA}"/>
              </a:ext>
            </a:extLst>
          </p:cNvPr>
          <p:cNvSpPr txBox="1"/>
          <p:nvPr/>
        </p:nvSpPr>
        <p:spPr>
          <a:xfrm>
            <a:off x="5757972" y="4754533"/>
            <a:ext cx="1349275" cy="252539"/>
          </a:xfrm>
          <a:prstGeom prst="rect">
            <a:avLst/>
          </a:prstGeom>
          <a:noFill/>
        </p:spPr>
        <p:txBody>
          <a:bodyPr wrap="square" rtlCol="0">
            <a:spAutoFit/>
          </a:bodyPr>
          <a:lstStyle/>
          <a:p>
            <a:pPr algn="ctr"/>
            <a:r>
              <a:rPr lang="en-AU" b="1" dirty="0"/>
              <a:t>Control group</a:t>
            </a:r>
          </a:p>
        </p:txBody>
      </p:sp>
      <p:grpSp>
        <p:nvGrpSpPr>
          <p:cNvPr id="50" name="Group 49">
            <a:extLst>
              <a:ext uri="{FF2B5EF4-FFF2-40B4-BE49-F238E27FC236}">
                <a16:creationId xmlns:a16="http://schemas.microsoft.com/office/drawing/2014/main" id="{11DA84BB-1DDD-8698-23A5-741589155C41}"/>
              </a:ext>
            </a:extLst>
          </p:cNvPr>
          <p:cNvGrpSpPr/>
          <p:nvPr/>
        </p:nvGrpSpPr>
        <p:grpSpPr>
          <a:xfrm>
            <a:off x="628162" y="2326572"/>
            <a:ext cx="2859790" cy="3064650"/>
            <a:chOff x="1832352" y="2453724"/>
            <a:chExt cx="2859790" cy="3064650"/>
          </a:xfrm>
        </p:grpSpPr>
        <p:pic>
          <p:nvPicPr>
            <p:cNvPr id="11" name="Graphic 10" descr="Universal access with solid fill">
              <a:extLst>
                <a:ext uri="{FF2B5EF4-FFF2-40B4-BE49-F238E27FC236}">
                  <a16:creationId xmlns:a16="http://schemas.microsoft.com/office/drawing/2014/main" id="{E0AD1A37-EB61-0DD5-48C5-4CA44FA02E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2352" y="4603974"/>
              <a:ext cx="914400" cy="914400"/>
            </a:xfrm>
            <a:prstGeom prst="rect">
              <a:avLst/>
            </a:prstGeom>
          </p:spPr>
        </p:pic>
        <p:pic>
          <p:nvPicPr>
            <p:cNvPr id="17" name="Graphic 16" descr="Woman with cane with solid fill">
              <a:extLst>
                <a:ext uri="{FF2B5EF4-FFF2-40B4-BE49-F238E27FC236}">
                  <a16:creationId xmlns:a16="http://schemas.microsoft.com/office/drawing/2014/main" id="{9E66F9CB-CAF1-2AA7-2ABC-5208D7080C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05730" y="3911290"/>
              <a:ext cx="608308" cy="608308"/>
            </a:xfrm>
            <a:prstGeom prst="rect">
              <a:avLst/>
            </a:prstGeom>
          </p:spPr>
        </p:pic>
        <p:pic>
          <p:nvPicPr>
            <p:cNvPr id="25" name="Graphic 24" descr="Woman with kid with solid fill">
              <a:extLst>
                <a:ext uri="{FF2B5EF4-FFF2-40B4-BE49-F238E27FC236}">
                  <a16:creationId xmlns:a16="http://schemas.microsoft.com/office/drawing/2014/main" id="{8DEA87A2-7A48-90C8-FA3B-6D01C7BC7C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3693" y="3425390"/>
              <a:ext cx="666723" cy="666723"/>
            </a:xfrm>
            <a:prstGeom prst="rect">
              <a:avLst/>
            </a:prstGeom>
          </p:spPr>
        </p:pic>
        <p:pic>
          <p:nvPicPr>
            <p:cNvPr id="39" name="Graphic 38" descr="Group with solid fill">
              <a:extLst>
                <a:ext uri="{FF2B5EF4-FFF2-40B4-BE49-F238E27FC236}">
                  <a16:creationId xmlns:a16="http://schemas.microsoft.com/office/drawing/2014/main" id="{A21E1838-3512-62E0-8BD8-0F0F9CF2B4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05564" y="3249657"/>
              <a:ext cx="734475" cy="734475"/>
            </a:xfrm>
            <a:prstGeom prst="rect">
              <a:avLst/>
            </a:prstGeom>
          </p:spPr>
        </p:pic>
        <p:pic>
          <p:nvPicPr>
            <p:cNvPr id="40" name="Graphic 39" descr="Group of people with solid fill">
              <a:extLst>
                <a:ext uri="{FF2B5EF4-FFF2-40B4-BE49-F238E27FC236}">
                  <a16:creationId xmlns:a16="http://schemas.microsoft.com/office/drawing/2014/main" id="{F4D06B77-B5AE-7B0C-1EFB-682FD93CB14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51907" y="2736271"/>
              <a:ext cx="1240235" cy="1240235"/>
            </a:xfrm>
            <a:prstGeom prst="rect">
              <a:avLst/>
            </a:prstGeom>
          </p:spPr>
        </p:pic>
        <p:pic>
          <p:nvPicPr>
            <p:cNvPr id="42" name="Graphic 41" descr="Group of women with solid fill">
              <a:extLst>
                <a:ext uri="{FF2B5EF4-FFF2-40B4-BE49-F238E27FC236}">
                  <a16:creationId xmlns:a16="http://schemas.microsoft.com/office/drawing/2014/main" id="{85685A66-3817-B6B2-7ADF-8D6603D5ADA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51797" y="2751526"/>
              <a:ext cx="552632" cy="552632"/>
            </a:xfrm>
            <a:prstGeom prst="rect">
              <a:avLst/>
            </a:prstGeom>
          </p:spPr>
        </p:pic>
        <p:pic>
          <p:nvPicPr>
            <p:cNvPr id="44" name="Graphic 43" descr="Mum with stroller with solid fill">
              <a:extLst>
                <a:ext uri="{FF2B5EF4-FFF2-40B4-BE49-F238E27FC236}">
                  <a16:creationId xmlns:a16="http://schemas.microsoft.com/office/drawing/2014/main" id="{39CDDC10-B9F7-D7DF-3DFD-B8DCA2769E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25520" y="3966966"/>
              <a:ext cx="552632" cy="552632"/>
            </a:xfrm>
            <a:prstGeom prst="rect">
              <a:avLst/>
            </a:prstGeom>
          </p:spPr>
        </p:pic>
        <p:pic>
          <p:nvPicPr>
            <p:cNvPr id="46" name="Graphic 45" descr="Child with balloon with solid fill">
              <a:extLst>
                <a:ext uri="{FF2B5EF4-FFF2-40B4-BE49-F238E27FC236}">
                  <a16:creationId xmlns:a16="http://schemas.microsoft.com/office/drawing/2014/main" id="{91039F93-E125-2A52-D0F3-574E3254418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23269" y="2453724"/>
              <a:ext cx="386615" cy="386615"/>
            </a:xfrm>
            <a:prstGeom prst="rect">
              <a:avLst/>
            </a:prstGeom>
          </p:spPr>
        </p:pic>
        <p:pic>
          <p:nvPicPr>
            <p:cNvPr id="48" name="Graphic 47" descr="Dance with solid fill">
              <a:extLst>
                <a:ext uri="{FF2B5EF4-FFF2-40B4-BE49-F238E27FC236}">
                  <a16:creationId xmlns:a16="http://schemas.microsoft.com/office/drawing/2014/main" id="{98D957F4-B291-19C2-E861-3BCA0479EDA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13236" y="2856810"/>
              <a:ext cx="552632" cy="552632"/>
            </a:xfrm>
            <a:prstGeom prst="rect">
              <a:avLst/>
            </a:prstGeom>
          </p:spPr>
        </p:pic>
        <p:pic>
          <p:nvPicPr>
            <p:cNvPr id="49" name="Graphic 48" descr="Group of people with solid fill">
              <a:extLst>
                <a:ext uri="{FF2B5EF4-FFF2-40B4-BE49-F238E27FC236}">
                  <a16:creationId xmlns:a16="http://schemas.microsoft.com/office/drawing/2014/main" id="{309CA29F-CE37-B51E-5616-9CF353D1B54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74893" y="4186249"/>
              <a:ext cx="1307054" cy="1307054"/>
            </a:xfrm>
            <a:prstGeom prst="rect">
              <a:avLst/>
            </a:prstGeom>
          </p:spPr>
        </p:pic>
      </p:grpSp>
      <p:sp>
        <p:nvSpPr>
          <p:cNvPr id="52" name="Decision 51">
            <a:extLst>
              <a:ext uri="{FF2B5EF4-FFF2-40B4-BE49-F238E27FC236}">
                <a16:creationId xmlns:a16="http://schemas.microsoft.com/office/drawing/2014/main" id="{1E5692A6-92AF-C201-86E1-E9033D58CCF3}"/>
              </a:ext>
            </a:extLst>
          </p:cNvPr>
          <p:cNvSpPr/>
          <p:nvPr/>
        </p:nvSpPr>
        <p:spPr>
          <a:xfrm>
            <a:off x="3529309" y="3407010"/>
            <a:ext cx="1906723" cy="130705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t>Randomly assigned</a:t>
            </a:r>
          </a:p>
        </p:txBody>
      </p:sp>
      <p:cxnSp>
        <p:nvCxnSpPr>
          <p:cNvPr id="56" name="Elbow Connector 55">
            <a:extLst>
              <a:ext uri="{FF2B5EF4-FFF2-40B4-BE49-F238E27FC236}">
                <a16:creationId xmlns:a16="http://schemas.microsoft.com/office/drawing/2014/main" id="{7FAE74DD-B29D-9307-8474-B11A02F9B5F4}"/>
              </a:ext>
            </a:extLst>
          </p:cNvPr>
          <p:cNvCxnSpPr>
            <a:stCxn id="52" idx="0"/>
            <a:endCxn id="9" idx="1"/>
          </p:cNvCxnSpPr>
          <p:nvPr/>
        </p:nvCxnSpPr>
        <p:spPr>
          <a:xfrm rot="5400000" flipH="1" flipV="1">
            <a:off x="5020830" y="2669869"/>
            <a:ext cx="198982" cy="12753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0D64FD7C-DA50-C583-7F3D-78DB8EFE2ADE}"/>
              </a:ext>
            </a:extLst>
          </p:cNvPr>
          <p:cNvCxnSpPr>
            <a:stCxn id="52" idx="2"/>
          </p:cNvCxnSpPr>
          <p:nvPr/>
        </p:nvCxnSpPr>
        <p:spPr>
          <a:xfrm rot="16200000" flipH="1">
            <a:off x="4970076" y="4226659"/>
            <a:ext cx="431258" cy="140606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C9764EF-C626-9675-0C0D-39357C0FE27C}"/>
              </a:ext>
            </a:extLst>
          </p:cNvPr>
          <p:cNvSpPr/>
          <p:nvPr/>
        </p:nvSpPr>
        <p:spPr>
          <a:xfrm>
            <a:off x="279130" y="2136807"/>
            <a:ext cx="3346429" cy="36672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119697C8-17CD-535D-E28D-074F953AE584}"/>
              </a:ext>
            </a:extLst>
          </p:cNvPr>
          <p:cNvSpPr/>
          <p:nvPr/>
        </p:nvSpPr>
        <p:spPr>
          <a:xfrm>
            <a:off x="10870343" y="2526145"/>
            <a:ext cx="520932" cy="1107996"/>
          </a:xfrm>
          <a:prstGeom prst="rect">
            <a:avLst/>
          </a:prstGeom>
          <a:noFill/>
        </p:spPr>
        <p:txBody>
          <a:bodyPr wrap="square" lIns="91440" tIns="45720" rIns="91440" bIns="45720">
            <a:spAutoFit/>
          </a:bodyPr>
          <a:lstStyle/>
          <a:p>
            <a:pPr algn="ctr"/>
            <a:r>
              <a:rPr lang="en-US" sz="6600" b="0" cap="none" spc="0" dirty="0">
                <a:ln w="0"/>
                <a:solidFill>
                  <a:schemeClr val="accent1"/>
                </a:solidFill>
                <a:effectLst>
                  <a:outerShdw blurRad="38100" dist="25400" dir="5400000" algn="ctr" rotWithShape="0">
                    <a:srgbClr val="6E747A">
                      <a:alpha val="43000"/>
                    </a:srgbClr>
                  </a:outerShdw>
                </a:effectLst>
              </a:rPr>
              <a: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61" name="Rectangle 60">
            <a:extLst>
              <a:ext uri="{FF2B5EF4-FFF2-40B4-BE49-F238E27FC236}">
                <a16:creationId xmlns:a16="http://schemas.microsoft.com/office/drawing/2014/main" id="{CA33C7D7-1E30-246F-A96F-E3961EE265B4}"/>
              </a:ext>
            </a:extLst>
          </p:cNvPr>
          <p:cNvSpPr/>
          <p:nvPr/>
        </p:nvSpPr>
        <p:spPr>
          <a:xfrm>
            <a:off x="10966595" y="3738928"/>
            <a:ext cx="520932" cy="1107996"/>
          </a:xfrm>
          <a:prstGeom prst="rect">
            <a:avLst/>
          </a:prstGeom>
          <a:noFill/>
        </p:spPr>
        <p:txBody>
          <a:bodyPr wrap="square" lIns="91440" tIns="45720" rIns="91440" bIns="45720">
            <a:spAutoFit/>
          </a:bodyPr>
          <a:lstStyle/>
          <a:p>
            <a:pPr algn="ctr"/>
            <a:r>
              <a:rPr lang="en-US" sz="6600" b="0" cap="none" spc="0" dirty="0">
                <a:ln w="0"/>
                <a:solidFill>
                  <a:schemeClr val="accent1"/>
                </a:solidFill>
                <a:effectLst>
                  <a:outerShdw blurRad="38100" dist="25400" dir="5400000" algn="ctr" rotWithShape="0">
                    <a:srgbClr val="6E747A">
                      <a:alpha val="43000"/>
                    </a:srgbClr>
                  </a:outerShdw>
                </a:effectLst>
              </a:rPr>
              <a: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26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par>
                                <p:cTn id="18" presetID="22" presetClass="entr" presetSubtype="8" fill="hold"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9524-E8B2-5A28-A506-64ACA2B40F83}"/>
              </a:ext>
            </a:extLst>
          </p:cNvPr>
          <p:cNvSpPr>
            <a:spLocks noGrp="1"/>
          </p:cNvSpPr>
          <p:nvPr>
            <p:ph type="title"/>
          </p:nvPr>
        </p:nvSpPr>
        <p:spPr/>
        <p:txBody>
          <a:bodyPr/>
          <a:lstStyle/>
          <a:p>
            <a:r>
              <a:rPr lang="en-AU" dirty="0"/>
              <a:t>Randomized controlled trials</a:t>
            </a:r>
          </a:p>
        </p:txBody>
      </p:sp>
      <p:sp>
        <p:nvSpPr>
          <p:cNvPr id="3" name="Content Placeholder 2">
            <a:extLst>
              <a:ext uri="{FF2B5EF4-FFF2-40B4-BE49-F238E27FC236}">
                <a16:creationId xmlns:a16="http://schemas.microsoft.com/office/drawing/2014/main" id="{8E46CA14-DFAA-31C8-7786-6AA8ACA26A98}"/>
              </a:ext>
            </a:extLst>
          </p:cNvPr>
          <p:cNvSpPr>
            <a:spLocks noGrp="1"/>
          </p:cNvSpPr>
          <p:nvPr>
            <p:ph idx="1"/>
          </p:nvPr>
        </p:nvSpPr>
        <p:spPr/>
        <p:txBody>
          <a:bodyPr>
            <a:normAutofit fontScale="77500" lnSpcReduction="20000"/>
          </a:bodyPr>
          <a:lstStyle/>
          <a:p>
            <a:pPr marL="514350" lvl="0" indent="-514350">
              <a:buFont typeface="+mj-lt"/>
              <a:buAutoNum type="arabicPeriod"/>
            </a:pPr>
            <a:r>
              <a:rPr lang="en-AU" dirty="0"/>
              <a:t>Compare two large groups of individuals, the </a:t>
            </a:r>
            <a:r>
              <a:rPr lang="en-AU" b="1" dirty="0">
                <a:solidFill>
                  <a:srgbClr val="FF0000"/>
                </a:solidFill>
              </a:rPr>
              <a:t>treatment group</a:t>
            </a:r>
            <a:r>
              <a:rPr lang="en-AU" dirty="0">
                <a:solidFill>
                  <a:srgbClr val="FF0000"/>
                </a:solidFill>
              </a:rPr>
              <a:t> </a:t>
            </a:r>
            <a:r>
              <a:rPr lang="en-AU" dirty="0"/>
              <a:t>and the </a:t>
            </a:r>
            <a:r>
              <a:rPr lang="en-AU" b="1" dirty="0">
                <a:solidFill>
                  <a:srgbClr val="FF0000"/>
                </a:solidFill>
              </a:rPr>
              <a:t>control group</a:t>
            </a:r>
            <a:r>
              <a:rPr lang="en-AU" dirty="0"/>
              <a:t>.</a:t>
            </a:r>
          </a:p>
          <a:p>
            <a:pPr marL="514350" lvl="0" indent="-514350">
              <a:buFont typeface="+mj-lt"/>
              <a:buAutoNum type="arabicPeriod"/>
            </a:pPr>
            <a:r>
              <a:rPr lang="en-AU" dirty="0"/>
              <a:t>Use </a:t>
            </a:r>
            <a:r>
              <a:rPr lang="en-AU" b="1" dirty="0">
                <a:solidFill>
                  <a:srgbClr val="FF0000"/>
                </a:solidFill>
              </a:rPr>
              <a:t>randomization</a:t>
            </a:r>
            <a:r>
              <a:rPr lang="en-AU" dirty="0"/>
              <a:t> to ensure that the two groups are equivalent at the start of the experiment.</a:t>
            </a:r>
          </a:p>
          <a:p>
            <a:pPr marL="514350" lvl="0" indent="-514350">
              <a:buFont typeface="+mj-lt"/>
              <a:buAutoNum type="arabicPeriod"/>
            </a:pPr>
            <a:r>
              <a:rPr lang="en-AU" dirty="0"/>
              <a:t>Measure </a:t>
            </a:r>
            <a:r>
              <a:rPr lang="en-AU" dirty="0">
                <a:solidFill>
                  <a:srgbClr val="FF0000"/>
                </a:solidFill>
              </a:rPr>
              <a:t>the intervention</a:t>
            </a:r>
            <a:r>
              <a:rPr lang="en-AU" dirty="0"/>
              <a:t>, </a:t>
            </a:r>
            <a:r>
              <a:rPr lang="en-AU" b="1" i="1" dirty="0"/>
              <a:t>B</a:t>
            </a:r>
            <a:r>
              <a:rPr lang="en-AU" i="1" dirty="0"/>
              <a:t>,</a:t>
            </a:r>
            <a:r>
              <a:rPr lang="en-AU" dirty="0"/>
              <a:t> at the start of the experiment.</a:t>
            </a:r>
          </a:p>
          <a:p>
            <a:pPr marL="514350" lvl="0" indent="-514350">
              <a:buFont typeface="+mj-lt"/>
              <a:buAutoNum type="arabicPeriod"/>
            </a:pPr>
            <a:r>
              <a:rPr lang="en-AU" dirty="0"/>
              <a:t>As far as possible, make sure that everything that happens to the treatment group also happens to the control group except that the treatment group receives the intervention </a:t>
            </a:r>
            <a:r>
              <a:rPr lang="en-AU" b="1" i="1" dirty="0"/>
              <a:t>A</a:t>
            </a:r>
            <a:r>
              <a:rPr lang="en-AU" dirty="0"/>
              <a:t>. (</a:t>
            </a:r>
            <a:r>
              <a:rPr lang="en-AU" b="1" dirty="0">
                <a:solidFill>
                  <a:srgbClr val="FF0000"/>
                </a:solidFill>
              </a:rPr>
              <a:t>Equal treatment</a:t>
            </a:r>
            <a:r>
              <a:rPr lang="en-AU" dirty="0">
                <a:solidFill>
                  <a:srgbClr val="FF0000"/>
                </a:solidFill>
              </a:rPr>
              <a:t> </a:t>
            </a:r>
            <a:r>
              <a:rPr lang="en-AU" dirty="0"/>
              <a:t>for both groups).</a:t>
            </a:r>
          </a:p>
          <a:p>
            <a:pPr marL="514350" lvl="0" indent="-514350">
              <a:buFont typeface="+mj-lt"/>
              <a:buAutoNum type="arabicPeriod"/>
            </a:pPr>
            <a:r>
              <a:rPr lang="en-AU" dirty="0"/>
              <a:t>Measure </a:t>
            </a:r>
            <a:r>
              <a:rPr lang="en-AU" b="1" i="1" dirty="0"/>
              <a:t>B</a:t>
            </a:r>
            <a:r>
              <a:rPr lang="en-AU" dirty="0"/>
              <a:t> again at the end of the experiment and </a:t>
            </a:r>
            <a:r>
              <a:rPr lang="en-AU" dirty="0">
                <a:solidFill>
                  <a:srgbClr val="FF0000"/>
                </a:solidFill>
              </a:rPr>
              <a:t>compare</a:t>
            </a:r>
            <a:r>
              <a:rPr lang="en-AU" dirty="0"/>
              <a:t> the two groups.</a:t>
            </a:r>
          </a:p>
          <a:p>
            <a:pPr marL="914400" lvl="1" indent="-457200">
              <a:buFont typeface="+mj-lt"/>
              <a:buAutoNum type="arabicPeriod"/>
            </a:pPr>
            <a:r>
              <a:rPr lang="en-AU" dirty="0"/>
              <a:t>If </a:t>
            </a:r>
            <a:r>
              <a:rPr lang="en-AU" i="1" dirty="0"/>
              <a:t>B</a:t>
            </a:r>
            <a:r>
              <a:rPr lang="en-AU" dirty="0"/>
              <a:t> has </a:t>
            </a:r>
            <a:r>
              <a:rPr lang="en-AU" dirty="0">
                <a:solidFill>
                  <a:srgbClr val="FF0000"/>
                </a:solidFill>
              </a:rPr>
              <a:t>changed</a:t>
            </a:r>
            <a:r>
              <a:rPr lang="en-AU" dirty="0"/>
              <a:t> in the treatment group </a:t>
            </a:r>
            <a:r>
              <a:rPr lang="en-AU" dirty="0">
                <a:solidFill>
                  <a:srgbClr val="FF0000"/>
                </a:solidFill>
              </a:rPr>
              <a:t>more than</a:t>
            </a:r>
            <a:r>
              <a:rPr lang="en-AU" dirty="0"/>
              <a:t> it has changed in the control group, you have </a:t>
            </a:r>
            <a:r>
              <a:rPr lang="en-AU" dirty="0">
                <a:solidFill>
                  <a:srgbClr val="FF0000"/>
                </a:solidFill>
              </a:rPr>
              <a:t>good evidence </a:t>
            </a:r>
            <a:r>
              <a:rPr lang="en-AU" dirty="0"/>
              <a:t>that </a:t>
            </a:r>
            <a:r>
              <a:rPr lang="en-AU" i="1" dirty="0"/>
              <a:t>A</a:t>
            </a:r>
            <a:r>
              <a:rPr lang="en-AU" dirty="0"/>
              <a:t> causes </a:t>
            </a:r>
            <a:r>
              <a:rPr lang="en-AU" i="1" dirty="0"/>
              <a:t>B</a:t>
            </a:r>
            <a:r>
              <a:rPr lang="en-AU" dirty="0"/>
              <a:t>.</a:t>
            </a:r>
          </a:p>
          <a:p>
            <a:pPr marL="914400" lvl="1" indent="-457200">
              <a:buFont typeface="+mj-lt"/>
              <a:buAutoNum type="arabicPeriod"/>
            </a:pPr>
            <a:r>
              <a:rPr lang="en-AU" dirty="0"/>
              <a:t>If </a:t>
            </a:r>
            <a:r>
              <a:rPr lang="en-AU" i="1" dirty="0"/>
              <a:t>B</a:t>
            </a:r>
            <a:r>
              <a:rPr lang="en-AU" dirty="0"/>
              <a:t> has </a:t>
            </a:r>
            <a:r>
              <a:rPr lang="en-AU" dirty="0">
                <a:solidFill>
                  <a:srgbClr val="FF0000"/>
                </a:solidFill>
              </a:rPr>
              <a:t>not</a:t>
            </a:r>
            <a:r>
              <a:rPr lang="en-AU" dirty="0"/>
              <a:t> changed </a:t>
            </a:r>
            <a:r>
              <a:rPr lang="en-AU" dirty="0">
                <a:solidFill>
                  <a:srgbClr val="FF0000"/>
                </a:solidFill>
              </a:rPr>
              <a:t>more</a:t>
            </a:r>
            <a:r>
              <a:rPr lang="en-AU" dirty="0"/>
              <a:t> in the treatment group than in the control group, the experiment has </a:t>
            </a:r>
            <a:r>
              <a:rPr lang="en-AU" dirty="0">
                <a:solidFill>
                  <a:srgbClr val="FF0000"/>
                </a:solidFill>
              </a:rPr>
              <a:t>not shown </a:t>
            </a:r>
            <a:r>
              <a:rPr lang="en-AU" dirty="0"/>
              <a:t>that </a:t>
            </a:r>
            <a:r>
              <a:rPr lang="en-AU" i="1" dirty="0"/>
              <a:t>A</a:t>
            </a:r>
            <a:r>
              <a:rPr lang="en-AU" dirty="0"/>
              <a:t> causes </a:t>
            </a:r>
            <a:r>
              <a:rPr lang="en-AU" i="1" dirty="0"/>
              <a:t>B</a:t>
            </a:r>
            <a:r>
              <a:rPr lang="en-AU" dirty="0"/>
              <a:t>.</a:t>
            </a:r>
          </a:p>
          <a:p>
            <a:pPr marL="514350" indent="-514350">
              <a:buFont typeface="+mj-lt"/>
              <a:buAutoNum type="arabicPeriod"/>
            </a:pPr>
            <a:endParaRPr lang="en-AU" dirty="0"/>
          </a:p>
        </p:txBody>
      </p:sp>
    </p:spTree>
    <p:extLst>
      <p:ext uri="{BB962C8B-B14F-4D97-AF65-F5344CB8AC3E}">
        <p14:creationId xmlns:p14="http://schemas.microsoft.com/office/powerpoint/2010/main" val="421745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FC01-CEA8-89E4-30F9-536A8A854942}"/>
              </a:ext>
            </a:extLst>
          </p:cNvPr>
          <p:cNvSpPr>
            <a:spLocks noGrp="1"/>
          </p:cNvSpPr>
          <p:nvPr>
            <p:ph type="title"/>
          </p:nvPr>
        </p:nvSpPr>
        <p:spPr/>
        <p:txBody>
          <a:bodyPr/>
          <a:lstStyle/>
          <a:p>
            <a:r>
              <a:rPr lang="en-AU" dirty="0">
                <a:solidFill>
                  <a:srgbClr val="FF0000"/>
                </a:solidFill>
              </a:rPr>
              <a:t>AT4 Q2 &amp; Exam question</a:t>
            </a:r>
          </a:p>
        </p:txBody>
      </p:sp>
      <p:sp>
        <p:nvSpPr>
          <p:cNvPr id="3" name="Content Placeholder 2">
            <a:extLst>
              <a:ext uri="{FF2B5EF4-FFF2-40B4-BE49-F238E27FC236}">
                <a16:creationId xmlns:a16="http://schemas.microsoft.com/office/drawing/2014/main" id="{81BB9D4F-37C4-019B-EE09-AD7535C761AF}"/>
              </a:ext>
            </a:extLst>
          </p:cNvPr>
          <p:cNvSpPr>
            <a:spLocks noGrp="1"/>
          </p:cNvSpPr>
          <p:nvPr>
            <p:ph idx="1"/>
          </p:nvPr>
        </p:nvSpPr>
        <p:spPr/>
        <p:txBody>
          <a:bodyPr/>
          <a:lstStyle/>
          <a:p>
            <a:pPr marL="0" indent="0">
              <a:buNone/>
            </a:pPr>
            <a:r>
              <a:rPr lang="en-AU" dirty="0"/>
              <a:t>Q2 on your AT4, and one question on your exam will ask you to read an argument and say whether the argument provides a good reason to accept that there is a </a:t>
            </a:r>
            <a:r>
              <a:rPr lang="en-AU" b="1" dirty="0"/>
              <a:t>causal link</a:t>
            </a:r>
            <a:r>
              <a:rPr lang="en-AU" dirty="0"/>
              <a:t> between A and B.</a:t>
            </a:r>
          </a:p>
          <a:p>
            <a:endParaRPr lang="en-AU" dirty="0"/>
          </a:p>
          <a:p>
            <a:pPr marL="514350" indent="-514350">
              <a:buAutoNum type="arabicPeriod"/>
            </a:pPr>
            <a:r>
              <a:rPr lang="en-AU" dirty="0"/>
              <a:t>Is there actually a correlation between A and B?</a:t>
            </a:r>
          </a:p>
          <a:p>
            <a:pPr marL="514350" indent="-514350">
              <a:buAutoNum type="arabicPeriod"/>
            </a:pPr>
            <a:r>
              <a:rPr lang="en-AU" dirty="0"/>
              <a:t>Is the best explanation for the correlation that A causes B?</a:t>
            </a:r>
          </a:p>
          <a:p>
            <a:endParaRPr lang="en-AU" dirty="0"/>
          </a:p>
          <a:p>
            <a:endParaRPr lang="en-AU" dirty="0"/>
          </a:p>
        </p:txBody>
      </p:sp>
    </p:spTree>
    <p:extLst>
      <p:ext uri="{BB962C8B-B14F-4D97-AF65-F5344CB8AC3E}">
        <p14:creationId xmlns:p14="http://schemas.microsoft.com/office/powerpoint/2010/main" val="1530982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040" y="352117"/>
            <a:ext cx="9519920" cy="1441472"/>
          </a:xfrm>
        </p:spPr>
        <p:txBody>
          <a:bodyPr>
            <a:normAutofit/>
          </a:bodyPr>
          <a:lstStyle/>
          <a:p>
            <a:pPr algn="ctr"/>
            <a:r>
              <a:rPr lang="en-AU" dirty="0"/>
              <a:t>A common confusion about causes</a:t>
            </a:r>
          </a:p>
        </p:txBody>
      </p:sp>
      <p:sp>
        <p:nvSpPr>
          <p:cNvPr id="3" name="Content Placeholder 2"/>
          <p:cNvSpPr>
            <a:spLocks noGrp="1"/>
          </p:cNvSpPr>
          <p:nvPr>
            <p:ph idx="1"/>
          </p:nvPr>
        </p:nvSpPr>
        <p:spPr>
          <a:xfrm>
            <a:off x="822227" y="1793590"/>
            <a:ext cx="10214368" cy="4357318"/>
          </a:xfrm>
        </p:spPr>
        <p:txBody>
          <a:bodyPr>
            <a:normAutofit fontScale="77500" lnSpcReduction="20000"/>
          </a:bodyPr>
          <a:lstStyle/>
          <a:p>
            <a:pPr marL="0" indent="0">
              <a:buNone/>
            </a:pPr>
            <a:r>
              <a:rPr lang="en-AU" sz="3200" dirty="0"/>
              <a:t>Causes are </a:t>
            </a:r>
            <a:r>
              <a:rPr lang="en-AU" sz="3200" dirty="0">
                <a:solidFill>
                  <a:srgbClr val="FF0000"/>
                </a:solidFill>
              </a:rPr>
              <a:t>not</a:t>
            </a:r>
            <a:r>
              <a:rPr lang="en-AU" sz="3200" dirty="0"/>
              <a:t> necessary and sufficient conditions!</a:t>
            </a:r>
          </a:p>
          <a:p>
            <a:pPr marL="0" indent="0">
              <a:buNone/>
            </a:pPr>
            <a:r>
              <a:rPr lang="en-AU" sz="3200" dirty="0"/>
              <a:t>When we say “smoking causes lung cancer” we’re </a:t>
            </a:r>
            <a:r>
              <a:rPr lang="en-AU" sz="3200" dirty="0">
                <a:solidFill>
                  <a:srgbClr val="FF0000"/>
                </a:solidFill>
              </a:rPr>
              <a:t>not</a:t>
            </a:r>
            <a:r>
              <a:rPr lang="en-AU" sz="3200" dirty="0"/>
              <a:t> saying</a:t>
            </a:r>
          </a:p>
          <a:p>
            <a:pPr lvl="1"/>
            <a:r>
              <a:rPr lang="en-AU" sz="2800" i="1" u="sng" dirty="0">
                <a:solidFill>
                  <a:schemeClr val="accent2">
                    <a:lumMod val="75000"/>
                  </a:schemeClr>
                </a:solidFill>
              </a:rPr>
              <a:t>All</a:t>
            </a:r>
            <a:r>
              <a:rPr lang="en-AU" sz="2800" i="1" dirty="0">
                <a:solidFill>
                  <a:schemeClr val="accent2">
                    <a:lumMod val="75000"/>
                  </a:schemeClr>
                </a:solidFill>
              </a:rPr>
              <a:t> </a:t>
            </a:r>
            <a:r>
              <a:rPr lang="en-AU" sz="2800" dirty="0">
                <a:solidFill>
                  <a:schemeClr val="accent2">
                    <a:lumMod val="75000"/>
                  </a:schemeClr>
                </a:solidFill>
              </a:rPr>
              <a:t>smokers develop lung cancer</a:t>
            </a:r>
          </a:p>
          <a:p>
            <a:pPr lvl="1"/>
            <a:r>
              <a:rPr lang="en-AU" sz="2800" i="1" dirty="0">
                <a:solidFill>
                  <a:schemeClr val="accent2">
                    <a:lumMod val="75000"/>
                  </a:schemeClr>
                </a:solidFill>
              </a:rPr>
              <a:t>Smoking is the </a:t>
            </a:r>
            <a:r>
              <a:rPr lang="en-AU" sz="2800" i="1" u="sng" dirty="0">
                <a:solidFill>
                  <a:schemeClr val="accent2">
                    <a:lumMod val="75000"/>
                  </a:schemeClr>
                </a:solidFill>
              </a:rPr>
              <a:t>only</a:t>
            </a:r>
            <a:r>
              <a:rPr lang="en-AU" sz="2800" i="1" dirty="0">
                <a:solidFill>
                  <a:schemeClr val="accent2">
                    <a:lumMod val="75000"/>
                  </a:schemeClr>
                </a:solidFill>
              </a:rPr>
              <a:t> thing that causes lung cancer (i.e. all people with lung cancer are smokers)</a:t>
            </a:r>
          </a:p>
          <a:p>
            <a:pPr lvl="1"/>
            <a:endParaRPr lang="en-AU" sz="2800" i="1" dirty="0">
              <a:solidFill>
                <a:schemeClr val="accent1"/>
              </a:solidFill>
            </a:endParaRPr>
          </a:p>
          <a:p>
            <a:pPr marL="0" indent="0">
              <a:buNone/>
            </a:pPr>
            <a:r>
              <a:rPr lang="en-AU" sz="3200" dirty="0"/>
              <a:t>Rather we’re saying:</a:t>
            </a:r>
          </a:p>
          <a:p>
            <a:pPr lvl="1">
              <a:buFont typeface="Wingdings" pitchFamily="2" charset="2"/>
              <a:buChar char="ü"/>
            </a:pPr>
            <a:r>
              <a:rPr lang="en-AU" sz="2800" b="1" dirty="0">
                <a:solidFill>
                  <a:schemeClr val="accent6">
                    <a:lumMod val="75000"/>
                  </a:schemeClr>
                </a:solidFill>
              </a:rPr>
              <a:t>Increasing</a:t>
            </a:r>
            <a:r>
              <a:rPr lang="en-AU" sz="2800" dirty="0">
                <a:solidFill>
                  <a:schemeClr val="accent6">
                    <a:lumMod val="75000"/>
                  </a:schemeClr>
                </a:solidFill>
              </a:rPr>
              <a:t> your exposure to cigarette smoke is </a:t>
            </a:r>
            <a:r>
              <a:rPr lang="en-AU" sz="2800" b="1" dirty="0">
                <a:solidFill>
                  <a:schemeClr val="accent6">
                    <a:lumMod val="75000"/>
                  </a:schemeClr>
                </a:solidFill>
              </a:rPr>
              <a:t>one way of increasing</a:t>
            </a:r>
            <a:r>
              <a:rPr lang="en-AU" sz="2800" dirty="0">
                <a:solidFill>
                  <a:schemeClr val="accent6">
                    <a:lumMod val="75000"/>
                  </a:schemeClr>
                </a:solidFill>
              </a:rPr>
              <a:t> your chance of developing lung cancer, and…</a:t>
            </a:r>
          </a:p>
          <a:p>
            <a:pPr lvl="1">
              <a:buFont typeface="Wingdings" pitchFamily="2" charset="2"/>
              <a:buChar char="ü"/>
            </a:pPr>
            <a:r>
              <a:rPr lang="en-AU" sz="2800" b="1" dirty="0">
                <a:solidFill>
                  <a:schemeClr val="accent6">
                    <a:lumMod val="75000"/>
                  </a:schemeClr>
                </a:solidFill>
              </a:rPr>
              <a:t>Decreasing</a:t>
            </a:r>
            <a:r>
              <a:rPr lang="en-AU" sz="2800" dirty="0">
                <a:solidFill>
                  <a:schemeClr val="accent6">
                    <a:lumMod val="75000"/>
                  </a:schemeClr>
                </a:solidFill>
              </a:rPr>
              <a:t> your exposure to cigarette smoke is </a:t>
            </a:r>
            <a:r>
              <a:rPr lang="en-AU" sz="2800" b="1" dirty="0">
                <a:solidFill>
                  <a:schemeClr val="accent6">
                    <a:lumMod val="75000"/>
                  </a:schemeClr>
                </a:solidFill>
              </a:rPr>
              <a:t>one way of decreasing </a:t>
            </a:r>
            <a:r>
              <a:rPr lang="en-AU" sz="2800" dirty="0">
                <a:solidFill>
                  <a:schemeClr val="accent6">
                    <a:lumMod val="75000"/>
                  </a:schemeClr>
                </a:solidFill>
              </a:rPr>
              <a:t>your chance of developing lung cancer</a:t>
            </a:r>
          </a:p>
          <a:p>
            <a:pPr lvl="1"/>
            <a:endParaRPr lang="en-AU" sz="2800" i="1" dirty="0">
              <a:solidFill>
                <a:schemeClr val="accent1"/>
              </a:solidFill>
            </a:endParaRPr>
          </a:p>
          <a:p>
            <a:pPr marL="0" indent="0">
              <a:buNone/>
            </a:pPr>
            <a:r>
              <a:rPr lang="en-AU" sz="3200" dirty="0"/>
              <a:t>Causes are ‘knobs and dials’ – i.e. factors that can in principle be used to bring about changes in the world.</a:t>
            </a:r>
            <a:endParaRPr lang="en-AU" sz="2000" dirty="0"/>
          </a:p>
          <a:p>
            <a:pPr marL="0" indent="0">
              <a:buNone/>
            </a:pPr>
            <a:endParaRPr lang="en-AU" dirty="0"/>
          </a:p>
        </p:txBody>
      </p:sp>
    </p:spTree>
    <p:extLst>
      <p:ext uri="{BB962C8B-B14F-4D97-AF65-F5344CB8AC3E}">
        <p14:creationId xmlns:p14="http://schemas.microsoft.com/office/powerpoint/2010/main" val="393819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BA08-102C-4640-B155-1B5F22005430}"/>
              </a:ext>
            </a:extLst>
          </p:cNvPr>
          <p:cNvSpPr>
            <a:spLocks noGrp="1"/>
          </p:cNvSpPr>
          <p:nvPr>
            <p:ph type="title"/>
          </p:nvPr>
        </p:nvSpPr>
        <p:spPr>
          <a:xfrm>
            <a:off x="532563" y="2667158"/>
            <a:ext cx="10090479" cy="1325562"/>
          </a:xfrm>
        </p:spPr>
        <p:txBody>
          <a:bodyPr>
            <a:normAutofit/>
          </a:bodyPr>
          <a:lstStyle/>
          <a:p>
            <a:r>
              <a:rPr lang="en-AU" dirty="0"/>
              <a:t>Why are we bad at identifying causes?</a:t>
            </a:r>
          </a:p>
        </p:txBody>
      </p:sp>
    </p:spTree>
    <p:extLst>
      <p:ext uri="{BB962C8B-B14F-4D97-AF65-F5344CB8AC3E}">
        <p14:creationId xmlns:p14="http://schemas.microsoft.com/office/powerpoint/2010/main" val="2197912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D3272015-78D3-624C-9C8A-D0C9212CB54C}"/>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7999614" y="0"/>
            <a:ext cx="2580110" cy="3903244"/>
          </a:xfrm>
          <a:prstGeom prst="rect">
            <a:avLst/>
          </a:prstGeom>
        </p:spPr>
      </p:pic>
      <p:sp>
        <p:nvSpPr>
          <p:cNvPr id="271" name="Slide Number"/>
          <p:cNvSpPr txBox="1">
            <a:spLocks noGrp="1"/>
          </p:cNvSpPr>
          <p:nvPr>
            <p:ph type="sldNum" sz="quarter" idx="12"/>
          </p:nvPr>
        </p:nvSpPr>
        <p:spPr>
          <a:xfrm>
            <a:off x="9091874" y="5654475"/>
            <a:ext cx="2133601" cy="269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fld id="{86CB4B4D-7CA3-9044-876B-883B54F8677D}" type="slidenum">
              <a:t>8</a:t>
            </a:fld>
            <a:endParaRPr/>
          </a:p>
        </p:txBody>
      </p:sp>
      <p:pic>
        <p:nvPicPr>
          <p:cNvPr id="5" name="Picture 4">
            <a:extLst>
              <a:ext uri="{FF2B5EF4-FFF2-40B4-BE49-F238E27FC236}">
                <a16:creationId xmlns:a16="http://schemas.microsoft.com/office/drawing/2014/main" id="{DDEA963A-49A2-704D-AD7D-E35C8A8E9C0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396833" y="3690440"/>
            <a:ext cx="4093274" cy="2603809"/>
          </a:xfrm>
          <a:prstGeom prst="rect">
            <a:avLst/>
          </a:prstGeom>
        </p:spPr>
      </p:pic>
      <p:pic>
        <p:nvPicPr>
          <p:cNvPr id="11" name="Picture 10">
            <a:extLst>
              <a:ext uri="{FF2B5EF4-FFF2-40B4-BE49-F238E27FC236}">
                <a16:creationId xmlns:a16="http://schemas.microsoft.com/office/drawing/2014/main" id="{8F9F121A-2F33-A84D-8998-35CC6ED1305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343482" y="91253"/>
            <a:ext cx="4310743" cy="3337747"/>
          </a:xfrm>
          <a:prstGeom prst="rect">
            <a:avLst/>
          </a:prstGeom>
        </p:spPr>
      </p:pic>
      <p:pic>
        <p:nvPicPr>
          <p:cNvPr id="13" name="Picture 12">
            <a:extLst>
              <a:ext uri="{FF2B5EF4-FFF2-40B4-BE49-F238E27FC236}">
                <a16:creationId xmlns:a16="http://schemas.microsoft.com/office/drawing/2014/main" id="{BB8D9752-1F6B-004E-8979-5E3D1E9C768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654225" y="294264"/>
            <a:ext cx="2465373" cy="2581492"/>
          </a:xfrm>
          <a:prstGeom prst="rect">
            <a:avLst/>
          </a:prstGeom>
        </p:spPr>
      </p:pic>
      <p:pic>
        <p:nvPicPr>
          <p:cNvPr id="1026" name="Picture 2" descr="26 Faces in Everyday Objects | Bored Panda">
            <a:extLst>
              <a:ext uri="{FF2B5EF4-FFF2-40B4-BE49-F238E27FC236}">
                <a16:creationId xmlns:a16="http://schemas.microsoft.com/office/drawing/2014/main" id="{BE89B709-04AD-4997-B70B-F6EF5D2A7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1073" y="3078767"/>
            <a:ext cx="3759321" cy="28210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E6D7AA7-7AFB-7147-942D-E799108C6875}"/>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449754" y="4134773"/>
            <a:ext cx="3028158" cy="27701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4E8F04-5D2B-4891-8D71-18F1A5B26742}"/>
              </a:ext>
            </a:extLst>
          </p:cNvPr>
          <p:cNvSpPr>
            <a:spLocks noGrp="1"/>
          </p:cNvSpPr>
          <p:nvPr>
            <p:ph type="title"/>
          </p:nvPr>
        </p:nvSpPr>
        <p:spPr/>
        <p:txBody>
          <a:bodyPr/>
          <a:lstStyle/>
          <a:p>
            <a:r>
              <a:rPr lang="en-AU" dirty="0"/>
              <a:t>Causes precede their effects</a:t>
            </a:r>
          </a:p>
        </p:txBody>
      </p:sp>
      <p:sp>
        <p:nvSpPr>
          <p:cNvPr id="5" name="Content Placeholder 4">
            <a:extLst>
              <a:ext uri="{FF2B5EF4-FFF2-40B4-BE49-F238E27FC236}">
                <a16:creationId xmlns:a16="http://schemas.microsoft.com/office/drawing/2014/main" id="{792F5EFB-DBFE-4300-9479-210D3B1BC835}"/>
              </a:ext>
            </a:extLst>
          </p:cNvPr>
          <p:cNvSpPr>
            <a:spLocks noGrp="1"/>
          </p:cNvSpPr>
          <p:nvPr>
            <p:ph idx="1"/>
          </p:nvPr>
        </p:nvSpPr>
        <p:spPr>
          <a:xfrm>
            <a:off x="570992" y="3270603"/>
            <a:ext cx="10383520" cy="3313077"/>
          </a:xfrm>
        </p:spPr>
        <p:txBody>
          <a:bodyPr>
            <a:normAutofit/>
          </a:bodyPr>
          <a:lstStyle/>
          <a:p>
            <a:pPr marL="0" indent="0">
              <a:buNone/>
            </a:pPr>
            <a:r>
              <a:rPr lang="en-AU" sz="2000" b="1" dirty="0"/>
              <a:t>Examples!</a:t>
            </a:r>
          </a:p>
          <a:p>
            <a:r>
              <a:rPr lang="en-US" sz="2000" dirty="0"/>
              <a:t>I took the painkiller and my headache went away.</a:t>
            </a:r>
          </a:p>
          <a:p>
            <a:r>
              <a:rPr lang="en-US" sz="2000" dirty="0"/>
              <a:t>I didn’t water my pot plants and then they died.</a:t>
            </a:r>
            <a:endParaRPr lang="en-AU" sz="2000" dirty="0"/>
          </a:p>
          <a:p>
            <a:r>
              <a:rPr lang="en-US" sz="2000" dirty="0"/>
              <a:t>I drank a bottle of whisky and then I felt a little funny.</a:t>
            </a:r>
          </a:p>
          <a:p>
            <a:r>
              <a:rPr lang="en-US" sz="2000" dirty="0"/>
              <a:t>… </a:t>
            </a:r>
          </a:p>
        </p:txBody>
      </p:sp>
      <p:sp>
        <p:nvSpPr>
          <p:cNvPr id="6" name="TextBox 5">
            <a:extLst>
              <a:ext uri="{FF2B5EF4-FFF2-40B4-BE49-F238E27FC236}">
                <a16:creationId xmlns:a16="http://schemas.microsoft.com/office/drawing/2014/main" id="{9EED5443-F99D-47E5-BEF6-45394FEAD00E}"/>
              </a:ext>
            </a:extLst>
          </p:cNvPr>
          <p:cNvSpPr txBox="1"/>
          <p:nvPr/>
        </p:nvSpPr>
        <p:spPr>
          <a:xfrm>
            <a:off x="2762430" y="1957742"/>
            <a:ext cx="6000643" cy="523220"/>
          </a:xfrm>
          <a:prstGeom prst="rect">
            <a:avLst/>
          </a:prstGeom>
          <a:noFill/>
        </p:spPr>
        <p:txBody>
          <a:bodyPr wrap="square" rtlCol="0">
            <a:spAutoFit/>
          </a:bodyPr>
          <a:lstStyle/>
          <a:p>
            <a:pPr lvl="0" defTabSz="457200">
              <a:defRPr/>
            </a:pPr>
            <a:r>
              <a:rPr lang="en-AU" sz="2800" dirty="0">
                <a:solidFill>
                  <a:srgbClr val="000000"/>
                </a:solidFill>
                <a:latin typeface="Gill Sans MT" panose="020B0502020104020203"/>
              </a:rPr>
              <a:t>If A caused B then A happened before B</a:t>
            </a:r>
            <a:endParaRPr kumimoji="0" lang="en-AU" sz="2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68603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2837</TotalTime>
  <Words>4215</Words>
  <Application>Microsoft Macintosh PowerPoint</Application>
  <PresentationFormat>Widescreen</PresentationFormat>
  <Paragraphs>477</Paragraphs>
  <Slides>59</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Avenir Book</vt:lpstr>
      <vt:lpstr>Calibri</vt:lpstr>
      <vt:lpstr>Gill Sans MT</vt:lpstr>
      <vt:lpstr>Times New Roman</vt:lpstr>
      <vt:lpstr>Wingdings</vt:lpstr>
      <vt:lpstr>Office Theme</vt:lpstr>
      <vt:lpstr>Critical Thinking S1 2023</vt:lpstr>
      <vt:lpstr>Lecture 8.1</vt:lpstr>
      <vt:lpstr>Review quiz!</vt:lpstr>
      <vt:lpstr>Causal Claims</vt:lpstr>
      <vt:lpstr>Why do we care about causal claims?</vt:lpstr>
      <vt:lpstr>A common confusion about causes</vt:lpstr>
      <vt:lpstr>Why are we bad at identifying causes?</vt:lpstr>
      <vt:lpstr>PowerPoint Presentation</vt:lpstr>
      <vt:lpstr>Causes precede their effects</vt:lpstr>
      <vt:lpstr>Post-hoc fallacy</vt:lpstr>
      <vt:lpstr>Post-hoc fallacy</vt:lpstr>
      <vt:lpstr>How do we establish specific causal claims?</vt:lpstr>
      <vt:lpstr>How do we establish causal generalisations?</vt:lpstr>
      <vt:lpstr>What is correlation?</vt:lpstr>
      <vt:lpstr>How do we establish causal generalisations?</vt:lpstr>
      <vt:lpstr>How do we establish causal generalisations?</vt:lpstr>
      <vt:lpstr>PowerPoint Presentation</vt:lpstr>
      <vt:lpstr>PowerPoint Presentation</vt:lpstr>
      <vt:lpstr>How do we establish causal generalisations?</vt:lpstr>
      <vt:lpstr>Arguments for causal generalisations</vt:lpstr>
      <vt:lpstr>Arguments for causal generalisations</vt:lpstr>
      <vt:lpstr>Smoking is positively correlated with incidence of lung cancer, because smoking causes lung cancer.</vt:lpstr>
      <vt:lpstr>But there are four other possible explanations for a correlation</vt:lpstr>
      <vt:lpstr>Ice-cream consumption is positively correlated with shark attacks, but doesn’t cause shark attacks.</vt:lpstr>
      <vt:lpstr>Ice-cream consumption is positively correlated with shark attacks, but doesn’t cause shark attacks.</vt:lpstr>
      <vt:lpstr>Refugee resettlement is correlated with Corona Virus in US, but not a cause of Corona Virus infection.</vt:lpstr>
      <vt:lpstr>Refugee resettlement is correlated with Corona Virus in US, but not a cause of Corona Virus.</vt:lpstr>
      <vt:lpstr>Headlice are anti-correlated with health, but they don’t cause you to be healthy.</vt:lpstr>
      <vt:lpstr>Headlice are anti-correlated with health, but they don’t cause you to be healthy.</vt:lpstr>
      <vt:lpstr>Some correlations are just coincidence</vt:lpstr>
      <vt:lpstr>Alternative explanations for a correlation</vt:lpstr>
      <vt:lpstr>Arguing for causal claims</vt:lpstr>
      <vt:lpstr>How do we establish causal generalisations?</vt:lpstr>
      <vt:lpstr>Lecture 8.2</vt:lpstr>
      <vt:lpstr>Arguments for causal generalisations</vt:lpstr>
      <vt:lpstr>Arguments for causal generalisations</vt:lpstr>
      <vt:lpstr>Correlations</vt:lpstr>
      <vt:lpstr>Correlations</vt:lpstr>
      <vt:lpstr>Correlations</vt:lpstr>
      <vt:lpstr>Illusory correlations - Regression to the mean</vt:lpstr>
      <vt:lpstr>PowerPoint Presentation</vt:lpstr>
      <vt:lpstr>PowerPoint Presentation</vt:lpstr>
      <vt:lpstr>Illusory correlations - Neglecting the base rate</vt:lpstr>
      <vt:lpstr>PowerPoint Presentation</vt:lpstr>
      <vt:lpstr>PowerPoint Presentation</vt:lpstr>
      <vt:lpstr>Lesson 8.3</vt:lpstr>
      <vt:lpstr>Arguments for causal generalisations</vt:lpstr>
      <vt:lpstr>Interventions</vt:lpstr>
      <vt:lpstr>Establishing a correlation</vt:lpstr>
      <vt:lpstr>Establishing a correlation</vt:lpstr>
      <vt:lpstr>PowerPoint Presentation</vt:lpstr>
      <vt:lpstr>Can we rule out alternative explanations of the correlation?</vt:lpstr>
      <vt:lpstr>Controlled trials</vt:lpstr>
      <vt:lpstr>Controlled trials</vt:lpstr>
      <vt:lpstr>Controlled trials</vt:lpstr>
      <vt:lpstr>What if we don’t know what the possible confounding factors are?</vt:lpstr>
      <vt:lpstr>Randomized controlled trials</vt:lpstr>
      <vt:lpstr>Randomized controlled trials</vt:lpstr>
      <vt:lpstr>AT4 Q2 &amp; Exam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Iwan Williams</dc:creator>
  <cp:lastModifiedBy>Iwan Williams</cp:lastModifiedBy>
  <cp:revision>100</cp:revision>
  <dcterms:created xsi:type="dcterms:W3CDTF">2022-02-24T05:30:00Z</dcterms:created>
  <dcterms:modified xsi:type="dcterms:W3CDTF">2023-04-17T01:10:07Z</dcterms:modified>
</cp:coreProperties>
</file>